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143500" cx="9144000"/>
  <p:notesSz cx="6858000" cy="9144000"/>
  <p:embeddedFontLst>
    <p:embeddedFont>
      <p:font typeface="Comfortaa"/>
      <p:regular r:id="rId24"/>
      <p:bold r:id="rId25"/>
    </p:embeddedFont>
    <p:embeddedFont>
      <p:font typeface="Century Gothic"/>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30" roundtripDataSignature="AMtx7mi2hKf6hYbMM/TykCKSpLJwg3zcl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DEADFDF-68B9-4AB3-8B76-37FFA362CC5E}">
  <a:tblStyle styleId="{5DEADFDF-68B9-4AB3-8B76-37FFA362CC5E}" styleName="Table_0">
    <a:wholeTbl>
      <a:tcTxStyle>
        <a:font>
          <a:latin typeface="Arial"/>
          <a:ea typeface="Arial"/>
          <a:cs typeface="Arial"/>
        </a:font>
        <a:srgbClr val="000000"/>
      </a:tcTxStyle>
      <a:tcStyle>
        <a:tcBdr>
          <a:left>
            <a:ln cap="flat" cmpd="sng" w="12700">
              <a:solidFill>
                <a:srgbClr val="9E9E9E"/>
              </a:solidFill>
              <a:prstDash val="solid"/>
              <a:round/>
              <a:headEnd len="sm" w="sm" type="none"/>
              <a:tailEnd len="sm" w="sm" type="none"/>
            </a:ln>
          </a:left>
          <a:right>
            <a:ln cap="flat" cmpd="sng" w="12700">
              <a:solidFill>
                <a:srgbClr val="9E9E9E"/>
              </a:solidFill>
              <a:prstDash val="solid"/>
              <a:round/>
              <a:headEnd len="sm" w="sm" type="none"/>
              <a:tailEnd len="sm" w="sm" type="none"/>
            </a:ln>
          </a:right>
          <a:top>
            <a:ln cap="flat" cmpd="sng" w="12700">
              <a:solidFill>
                <a:srgbClr val="9E9E9E"/>
              </a:solidFill>
              <a:prstDash val="solid"/>
              <a:round/>
              <a:headEnd len="sm" w="sm" type="none"/>
              <a:tailEnd len="sm" w="sm" type="none"/>
            </a:ln>
          </a:top>
          <a:bottom>
            <a:ln cap="flat" cmpd="sng" w="12700">
              <a:solidFill>
                <a:srgbClr val="9E9E9E"/>
              </a:solidFill>
              <a:prstDash val="solid"/>
              <a:round/>
              <a:headEnd len="sm" w="sm" type="none"/>
              <a:tailEnd len="sm" w="sm" type="none"/>
            </a:ln>
          </a:bottom>
          <a:insideH>
            <a:ln cap="flat" cmpd="sng" w="12700">
              <a:solidFill>
                <a:srgbClr val="9E9E9E"/>
              </a:solidFill>
              <a:prstDash val="solid"/>
              <a:round/>
              <a:headEnd len="sm" w="sm" type="none"/>
              <a:tailEnd len="sm" w="sm" type="none"/>
            </a:ln>
          </a:insideH>
          <a:insideV>
            <a:ln cap="flat" cmpd="sng" w="12700">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Comfortaa-regular.fntdata"/><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CenturyGothic-regular.fntdata"/><Relationship Id="rId25" Type="http://schemas.openxmlformats.org/officeDocument/2006/relationships/font" Target="fonts/Comfortaa-bold.fntdata"/><Relationship Id="rId28" Type="http://schemas.openxmlformats.org/officeDocument/2006/relationships/font" Target="fonts/CenturyGothic-italic.fntdata"/><Relationship Id="rId27" Type="http://schemas.openxmlformats.org/officeDocument/2006/relationships/font" Target="fonts/CenturyGothic-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CenturyGothic-boldItalic.fntdata"/><Relationship Id="rId7" Type="http://schemas.openxmlformats.org/officeDocument/2006/relationships/slide" Target="slides/slide1.xml"/><Relationship Id="rId8" Type="http://schemas.openxmlformats.org/officeDocument/2006/relationships/slide" Target="slides/slide2.xml"/><Relationship Id="rId30" Type="http://customschemas.google.com/relationships/presentationmetadata" Target="meta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1ad4870c99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11ad4870c99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1ad4870c99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1ad4870c99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1ad4870c99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11ad4870c99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1ad4870c99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1ad4870c99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234b2b4586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1234b2b458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 name="Google Shape;6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11b5ebe85b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11b5ebe85b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1b5ebe85b6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11b5ebe85b6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 name="Google Shape;7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 name="Google Shape;8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234b2b4586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1234b2b4586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11ad4870c99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11ad4870c99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1ad4870c99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1ad4870c99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1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9"/>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7" name="Google Shape;47;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 name="Shape 13"/>
        <p:cNvGrpSpPr/>
        <p:nvPr/>
      </p:nvGrpSpPr>
      <p:grpSpPr>
        <a:xfrm>
          <a:off x="0" y="0"/>
          <a:ext cx="0" cy="0"/>
          <a:chOff x="0" y="0"/>
          <a:chExt cx="0" cy="0"/>
        </a:xfrm>
      </p:grpSpPr>
      <p:sp>
        <p:nvSpPr>
          <p:cNvPr id="14" name="Google Shape;14;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1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6" name="Google Shape;16;p1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7" name="Google Shape;1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 name="Google Shape;20;p1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1" name="Google Shape;21;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2" name="Shape 22"/>
        <p:cNvGrpSpPr/>
        <p:nvPr/>
      </p:nvGrpSpPr>
      <p:grpSpPr>
        <a:xfrm>
          <a:off x="0" y="0"/>
          <a:ext cx="0" cy="0"/>
          <a:chOff x="0" y="0"/>
          <a:chExt cx="0" cy="0"/>
        </a:xfrm>
      </p:grpSpPr>
      <p:sp>
        <p:nvSpPr>
          <p:cNvPr id="23" name="Google Shape;23;p1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24" name="Google Shape;24;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 name="Shape 25"/>
        <p:cNvGrpSpPr/>
        <p:nvPr/>
      </p:nvGrpSpPr>
      <p:grpSpPr>
        <a:xfrm>
          <a:off x="0" y="0"/>
          <a:ext cx="0" cy="0"/>
          <a:chOff x="0" y="0"/>
          <a:chExt cx="0" cy="0"/>
        </a:xfrm>
      </p:grpSpPr>
      <p:sp>
        <p:nvSpPr>
          <p:cNvPr id="26" name="Google Shape;26;p1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7" name="Google Shape;27;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0" name="Google Shape;30;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1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3" name="Google Shape;33;p1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4" name="Google Shape;34;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5" name="Shape 35"/>
        <p:cNvGrpSpPr/>
        <p:nvPr/>
      </p:nvGrpSpPr>
      <p:grpSpPr>
        <a:xfrm>
          <a:off x="0" y="0"/>
          <a:ext cx="0" cy="0"/>
          <a:chOff x="0" y="0"/>
          <a:chExt cx="0" cy="0"/>
        </a:xfrm>
      </p:grpSpPr>
      <p:sp>
        <p:nvSpPr>
          <p:cNvPr id="36" name="Google Shape;36;p1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7" name="Google Shape;37;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1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1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1" name="Google Shape;41;p1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2" name="Google Shape;42;p1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3" name="Google Shape;43;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9.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jpg"/><Relationship Id="rId4" Type="http://schemas.openxmlformats.org/officeDocument/2006/relationships/image" Target="../media/image2.jpg"/><Relationship Id="rId5" Type="http://schemas.openxmlformats.org/officeDocument/2006/relationships/image" Target="../media/image8.jpg"/><Relationship Id="rId6" Type="http://schemas.openxmlformats.org/officeDocument/2006/relationships/image" Target="../media/image19.jpg"/><Relationship Id="rId7"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0.jpg"/><Relationship Id="rId4" Type="http://schemas.openxmlformats.org/officeDocument/2006/relationships/image" Target="../media/image41.jpg"/><Relationship Id="rId5" Type="http://schemas.openxmlformats.org/officeDocument/2006/relationships/image" Target="../media/image43.jpg"/><Relationship Id="rId6" Type="http://schemas.openxmlformats.org/officeDocument/2006/relationships/image" Target="../media/image4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9.jpg"/><Relationship Id="rId4" Type="http://schemas.openxmlformats.org/officeDocument/2006/relationships/image" Target="../media/image23.jpg"/><Relationship Id="rId5" Type="http://schemas.openxmlformats.org/officeDocument/2006/relationships/image" Target="../media/image42.jpg"/></Relationships>
</file>

<file path=ppt/slides/_rels/slide13.xml.rels><?xml version="1.0" encoding="UTF-8" standalone="yes"?><Relationships xmlns="http://schemas.openxmlformats.org/package/2006/relationships"><Relationship Id="rId10" Type="http://schemas.openxmlformats.org/officeDocument/2006/relationships/image" Target="../media/image21.jpg"/><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jpg"/><Relationship Id="rId4" Type="http://schemas.openxmlformats.org/officeDocument/2006/relationships/image" Target="../media/image24.jpg"/><Relationship Id="rId9" Type="http://schemas.openxmlformats.org/officeDocument/2006/relationships/image" Target="../media/image25.jpg"/><Relationship Id="rId5" Type="http://schemas.openxmlformats.org/officeDocument/2006/relationships/image" Target="../media/image32.jpg"/><Relationship Id="rId6" Type="http://schemas.openxmlformats.org/officeDocument/2006/relationships/image" Target="../media/image27.jpg"/><Relationship Id="rId7" Type="http://schemas.openxmlformats.org/officeDocument/2006/relationships/image" Target="../media/image26.jpg"/><Relationship Id="rId8" Type="http://schemas.openxmlformats.org/officeDocument/2006/relationships/image" Target="../media/image2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1.jpg"/><Relationship Id="rId4" Type="http://schemas.openxmlformats.org/officeDocument/2006/relationships/image" Target="../media/image30.jpg"/><Relationship Id="rId5" Type="http://schemas.openxmlformats.org/officeDocument/2006/relationships/image" Target="../media/image35.jpg"/><Relationship Id="rId6" Type="http://schemas.openxmlformats.org/officeDocument/2006/relationships/image" Target="../media/image34.jpg"/><Relationship Id="rId7" Type="http://schemas.openxmlformats.org/officeDocument/2006/relationships/image" Target="../media/image36.jpg"/><Relationship Id="rId8" Type="http://schemas.openxmlformats.org/officeDocument/2006/relationships/image" Target="../media/image3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mailto:lmentiply@menands.org" TargetMode="Externa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image" Target="../media/image17.jpg"/><Relationship Id="rId5" Type="http://schemas.openxmlformats.org/officeDocument/2006/relationships/image" Target="../media/image13.jpg"/><Relationship Id="rId6" Type="http://schemas.openxmlformats.org/officeDocument/2006/relationships/image" Target="../media/image3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3.jpg"/><Relationship Id="rId4" Type="http://schemas.openxmlformats.org/officeDocument/2006/relationships/image" Target="../media/image7.jpg"/><Relationship Id="rId5" Type="http://schemas.openxmlformats.org/officeDocument/2006/relationships/image" Target="../media/image4.jpg"/><Relationship Id="rId6" Type="http://schemas.openxmlformats.org/officeDocument/2006/relationships/image" Target="../media/image15.jpg"/><Relationship Id="rId7" Type="http://schemas.openxmlformats.org/officeDocument/2006/relationships/image" Target="../media/image6.jpg"/><Relationship Id="rId8"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
          <p:cNvSpPr txBox="1"/>
          <p:nvPr>
            <p:ph type="ctrTitle"/>
          </p:nvPr>
        </p:nvSpPr>
        <p:spPr>
          <a:xfrm>
            <a:off x="311700" y="1125575"/>
            <a:ext cx="3546300" cy="2251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sz="2900">
                <a:latin typeface="Comfortaa"/>
                <a:ea typeface="Comfortaa"/>
                <a:cs typeface="Comfortaa"/>
                <a:sym typeface="Comfortaa"/>
              </a:rPr>
              <a:t>Welcome to Ms. Rigney’s Pre-K classroom at Menands School!</a:t>
            </a:r>
            <a:r>
              <a:rPr lang="en" sz="3800"/>
              <a:t> </a:t>
            </a:r>
            <a:endParaRPr sz="3800"/>
          </a:p>
        </p:txBody>
      </p:sp>
      <p:sp>
        <p:nvSpPr>
          <p:cNvPr id="55" name="Google Shape;55;p1"/>
          <p:cNvSpPr txBox="1"/>
          <p:nvPr>
            <p:ph idx="1" type="subTitle"/>
          </p:nvPr>
        </p:nvSpPr>
        <p:spPr>
          <a:xfrm>
            <a:off x="311700" y="4293425"/>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solidFill>
                  <a:srgbClr val="FFFFFF"/>
                </a:solidFill>
              </a:rPr>
              <a:t>2022-2023</a:t>
            </a:r>
            <a:endParaRPr>
              <a:solidFill>
                <a:srgbClr val="FFFFFF"/>
              </a:solidFill>
            </a:endParaRPr>
          </a:p>
        </p:txBody>
      </p:sp>
      <p:pic>
        <p:nvPicPr>
          <p:cNvPr id="56" name="Google Shape;56;p1"/>
          <p:cNvPicPr preferRelativeResize="0"/>
          <p:nvPr/>
        </p:nvPicPr>
        <p:blipFill rotWithShape="1">
          <a:blip r:embed="rId3">
            <a:alphaModFix/>
          </a:blip>
          <a:srcRect b="0" l="0" r="0" t="0"/>
          <a:stretch/>
        </p:blipFill>
        <p:spPr>
          <a:xfrm>
            <a:off x="5846775" y="42875"/>
            <a:ext cx="3189950" cy="3441025"/>
          </a:xfrm>
          <a:prstGeom prst="rect">
            <a:avLst/>
          </a:prstGeom>
          <a:noFill/>
          <a:ln>
            <a:noFill/>
          </a:ln>
        </p:spPr>
      </p:pic>
      <p:pic>
        <p:nvPicPr>
          <p:cNvPr descr="Bitmoji Image" id="57" name="Google Shape;57;p1"/>
          <p:cNvPicPr preferRelativeResize="0"/>
          <p:nvPr/>
        </p:nvPicPr>
        <p:blipFill rotWithShape="1">
          <a:blip r:embed="rId4">
            <a:alphaModFix/>
          </a:blip>
          <a:srcRect b="0" l="0" r="0" t="0"/>
          <a:stretch/>
        </p:blipFill>
        <p:spPr>
          <a:xfrm>
            <a:off x="2796800" y="676275"/>
            <a:ext cx="3790950" cy="3790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g11ad4870c99_0_27"/>
          <p:cNvSpPr txBox="1"/>
          <p:nvPr>
            <p:ph type="title"/>
          </p:nvPr>
        </p:nvSpPr>
        <p:spPr>
          <a:xfrm>
            <a:off x="6900" y="64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Math and Manipulatives Centers</a:t>
            </a:r>
            <a:endParaRPr/>
          </a:p>
        </p:txBody>
      </p:sp>
      <p:pic>
        <p:nvPicPr>
          <p:cNvPr id="119" name="Google Shape;119;g11ad4870c99_0_27"/>
          <p:cNvPicPr preferRelativeResize="0"/>
          <p:nvPr/>
        </p:nvPicPr>
        <p:blipFill>
          <a:blip r:embed="rId3">
            <a:alphaModFix/>
          </a:blip>
          <a:stretch>
            <a:fillRect/>
          </a:stretch>
        </p:blipFill>
        <p:spPr>
          <a:xfrm>
            <a:off x="0" y="1017725"/>
            <a:ext cx="3583852" cy="2687900"/>
          </a:xfrm>
          <a:prstGeom prst="rect">
            <a:avLst/>
          </a:prstGeom>
          <a:noFill/>
          <a:ln>
            <a:noFill/>
          </a:ln>
        </p:spPr>
      </p:pic>
      <p:pic>
        <p:nvPicPr>
          <p:cNvPr id="120" name="Google Shape;120;g11ad4870c99_0_27"/>
          <p:cNvPicPr preferRelativeResize="0"/>
          <p:nvPr/>
        </p:nvPicPr>
        <p:blipFill>
          <a:blip r:embed="rId4">
            <a:alphaModFix/>
          </a:blip>
          <a:stretch>
            <a:fillRect/>
          </a:stretch>
        </p:blipFill>
        <p:spPr>
          <a:xfrm>
            <a:off x="5560150" y="12"/>
            <a:ext cx="3583852" cy="2687889"/>
          </a:xfrm>
          <a:prstGeom prst="rect">
            <a:avLst/>
          </a:prstGeom>
          <a:noFill/>
          <a:ln>
            <a:noFill/>
          </a:ln>
        </p:spPr>
      </p:pic>
      <p:pic>
        <p:nvPicPr>
          <p:cNvPr id="121" name="Google Shape;121;g11ad4870c99_0_27"/>
          <p:cNvPicPr preferRelativeResize="0"/>
          <p:nvPr/>
        </p:nvPicPr>
        <p:blipFill>
          <a:blip r:embed="rId5">
            <a:alphaModFix/>
          </a:blip>
          <a:stretch>
            <a:fillRect/>
          </a:stretch>
        </p:blipFill>
        <p:spPr>
          <a:xfrm>
            <a:off x="6665621" y="1839025"/>
            <a:ext cx="2478374" cy="3304474"/>
          </a:xfrm>
          <a:prstGeom prst="rect">
            <a:avLst/>
          </a:prstGeom>
          <a:noFill/>
          <a:ln>
            <a:noFill/>
          </a:ln>
        </p:spPr>
      </p:pic>
      <p:pic>
        <p:nvPicPr>
          <p:cNvPr id="122" name="Google Shape;122;g11ad4870c99_0_27"/>
          <p:cNvPicPr preferRelativeResize="0"/>
          <p:nvPr/>
        </p:nvPicPr>
        <p:blipFill>
          <a:blip r:embed="rId6">
            <a:alphaModFix/>
          </a:blip>
          <a:stretch>
            <a:fillRect/>
          </a:stretch>
        </p:blipFill>
        <p:spPr>
          <a:xfrm>
            <a:off x="3226250" y="711175"/>
            <a:ext cx="2635628" cy="1976724"/>
          </a:xfrm>
          <a:prstGeom prst="rect">
            <a:avLst/>
          </a:prstGeom>
          <a:noFill/>
          <a:ln>
            <a:noFill/>
          </a:ln>
        </p:spPr>
      </p:pic>
      <p:pic>
        <p:nvPicPr>
          <p:cNvPr id="123" name="Google Shape;123;g11ad4870c99_0_27"/>
          <p:cNvPicPr preferRelativeResize="0"/>
          <p:nvPr/>
        </p:nvPicPr>
        <p:blipFill>
          <a:blip r:embed="rId7">
            <a:alphaModFix/>
          </a:blip>
          <a:stretch>
            <a:fillRect/>
          </a:stretch>
        </p:blipFill>
        <p:spPr>
          <a:xfrm>
            <a:off x="2754719" y="2571751"/>
            <a:ext cx="2364058" cy="315207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g11ad4870c99_0_40"/>
          <p:cNvSpPr txBox="1"/>
          <p:nvPr>
            <p:ph type="title"/>
          </p:nvPr>
        </p:nvSpPr>
        <p:spPr>
          <a:xfrm>
            <a:off x="83100" y="64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Literacy and Unit Themed Activities</a:t>
            </a:r>
            <a:endParaRPr/>
          </a:p>
        </p:txBody>
      </p:sp>
      <p:pic>
        <p:nvPicPr>
          <p:cNvPr id="129" name="Google Shape;129;g11ad4870c99_0_40"/>
          <p:cNvPicPr preferRelativeResize="0"/>
          <p:nvPr/>
        </p:nvPicPr>
        <p:blipFill>
          <a:blip r:embed="rId3">
            <a:alphaModFix/>
          </a:blip>
          <a:stretch>
            <a:fillRect/>
          </a:stretch>
        </p:blipFill>
        <p:spPr>
          <a:xfrm>
            <a:off x="83100" y="1691175"/>
            <a:ext cx="2589224" cy="3452324"/>
          </a:xfrm>
          <a:prstGeom prst="rect">
            <a:avLst/>
          </a:prstGeom>
          <a:noFill/>
          <a:ln>
            <a:noFill/>
          </a:ln>
        </p:spPr>
      </p:pic>
      <p:pic>
        <p:nvPicPr>
          <p:cNvPr id="130" name="Google Shape;130;g11ad4870c99_0_40"/>
          <p:cNvPicPr preferRelativeResize="0"/>
          <p:nvPr/>
        </p:nvPicPr>
        <p:blipFill>
          <a:blip r:embed="rId4">
            <a:alphaModFix/>
          </a:blip>
          <a:stretch>
            <a:fillRect/>
          </a:stretch>
        </p:blipFill>
        <p:spPr>
          <a:xfrm>
            <a:off x="2767652" y="636725"/>
            <a:ext cx="2390223" cy="3186949"/>
          </a:xfrm>
          <a:prstGeom prst="rect">
            <a:avLst/>
          </a:prstGeom>
          <a:noFill/>
          <a:ln>
            <a:noFill/>
          </a:ln>
        </p:spPr>
      </p:pic>
      <p:pic>
        <p:nvPicPr>
          <p:cNvPr id="131" name="Google Shape;131;g11ad4870c99_0_40"/>
          <p:cNvPicPr preferRelativeResize="0"/>
          <p:nvPr/>
        </p:nvPicPr>
        <p:blipFill>
          <a:blip r:embed="rId5">
            <a:alphaModFix/>
          </a:blip>
          <a:stretch>
            <a:fillRect/>
          </a:stretch>
        </p:blipFill>
        <p:spPr>
          <a:xfrm>
            <a:off x="4649375" y="2166725"/>
            <a:ext cx="2232576" cy="2976773"/>
          </a:xfrm>
          <a:prstGeom prst="rect">
            <a:avLst/>
          </a:prstGeom>
          <a:noFill/>
          <a:ln>
            <a:noFill/>
          </a:ln>
        </p:spPr>
      </p:pic>
      <p:pic>
        <p:nvPicPr>
          <p:cNvPr id="132" name="Google Shape;132;g11ad4870c99_0_40"/>
          <p:cNvPicPr preferRelativeResize="0"/>
          <p:nvPr/>
        </p:nvPicPr>
        <p:blipFill>
          <a:blip r:embed="rId6">
            <a:alphaModFix/>
          </a:blip>
          <a:stretch>
            <a:fillRect/>
          </a:stretch>
        </p:blipFill>
        <p:spPr>
          <a:xfrm>
            <a:off x="6623325" y="64025"/>
            <a:ext cx="2520676" cy="33609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g11ad4870c99_0_47"/>
          <p:cNvSpPr txBox="1"/>
          <p:nvPr>
            <p:ph type="title"/>
          </p:nvPr>
        </p:nvSpPr>
        <p:spPr>
          <a:xfrm>
            <a:off x="-69300" y="64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Blocks Center</a:t>
            </a:r>
            <a:endParaRPr/>
          </a:p>
        </p:txBody>
      </p:sp>
      <p:pic>
        <p:nvPicPr>
          <p:cNvPr id="138" name="Google Shape;138;g11ad4870c99_0_47"/>
          <p:cNvPicPr preferRelativeResize="0"/>
          <p:nvPr/>
        </p:nvPicPr>
        <p:blipFill>
          <a:blip r:embed="rId3">
            <a:alphaModFix/>
          </a:blip>
          <a:stretch>
            <a:fillRect/>
          </a:stretch>
        </p:blipFill>
        <p:spPr>
          <a:xfrm>
            <a:off x="6551096" y="0"/>
            <a:ext cx="2478374" cy="3304474"/>
          </a:xfrm>
          <a:prstGeom prst="rect">
            <a:avLst/>
          </a:prstGeom>
          <a:noFill/>
          <a:ln>
            <a:noFill/>
          </a:ln>
        </p:spPr>
      </p:pic>
      <p:pic>
        <p:nvPicPr>
          <p:cNvPr id="139" name="Google Shape;139;g11ad4870c99_0_47"/>
          <p:cNvPicPr preferRelativeResize="0"/>
          <p:nvPr/>
        </p:nvPicPr>
        <p:blipFill>
          <a:blip r:embed="rId4">
            <a:alphaModFix/>
          </a:blip>
          <a:stretch>
            <a:fillRect/>
          </a:stretch>
        </p:blipFill>
        <p:spPr>
          <a:xfrm>
            <a:off x="-8" y="636725"/>
            <a:ext cx="3380079" cy="4506772"/>
          </a:xfrm>
          <a:prstGeom prst="rect">
            <a:avLst/>
          </a:prstGeom>
          <a:noFill/>
          <a:ln>
            <a:noFill/>
          </a:ln>
        </p:spPr>
      </p:pic>
      <p:pic>
        <p:nvPicPr>
          <p:cNvPr id="140" name="Google Shape;140;g11ad4870c99_0_47"/>
          <p:cNvPicPr preferRelativeResize="0"/>
          <p:nvPr/>
        </p:nvPicPr>
        <p:blipFill>
          <a:blip r:embed="rId5">
            <a:alphaModFix/>
          </a:blip>
          <a:stretch>
            <a:fillRect/>
          </a:stretch>
        </p:blipFill>
        <p:spPr>
          <a:xfrm>
            <a:off x="3380072" y="243175"/>
            <a:ext cx="2866226" cy="382163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g11ad4870c99_0_52"/>
          <p:cNvSpPr txBox="1"/>
          <p:nvPr>
            <p:ph type="title"/>
          </p:nvPr>
        </p:nvSpPr>
        <p:spPr>
          <a:xfrm>
            <a:off x="6900" y="64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Dramatic Play Center</a:t>
            </a:r>
            <a:endParaRPr/>
          </a:p>
        </p:txBody>
      </p:sp>
      <p:pic>
        <p:nvPicPr>
          <p:cNvPr id="146" name="Google Shape;146;g11ad4870c99_0_52"/>
          <p:cNvPicPr preferRelativeResize="0"/>
          <p:nvPr/>
        </p:nvPicPr>
        <p:blipFill>
          <a:blip r:embed="rId3">
            <a:alphaModFix/>
          </a:blip>
          <a:stretch>
            <a:fillRect/>
          </a:stretch>
        </p:blipFill>
        <p:spPr>
          <a:xfrm>
            <a:off x="76200" y="3147349"/>
            <a:ext cx="1814508" cy="2419348"/>
          </a:xfrm>
          <a:prstGeom prst="rect">
            <a:avLst/>
          </a:prstGeom>
          <a:noFill/>
          <a:ln>
            <a:noFill/>
          </a:ln>
        </p:spPr>
      </p:pic>
      <p:pic>
        <p:nvPicPr>
          <p:cNvPr id="147" name="Google Shape;147;g11ad4870c99_0_52"/>
          <p:cNvPicPr preferRelativeResize="0"/>
          <p:nvPr/>
        </p:nvPicPr>
        <p:blipFill>
          <a:blip r:embed="rId4">
            <a:alphaModFix/>
          </a:blip>
          <a:stretch>
            <a:fillRect/>
          </a:stretch>
        </p:blipFill>
        <p:spPr>
          <a:xfrm>
            <a:off x="167652" y="636725"/>
            <a:ext cx="1723050" cy="2297405"/>
          </a:xfrm>
          <a:prstGeom prst="rect">
            <a:avLst/>
          </a:prstGeom>
          <a:noFill/>
          <a:ln>
            <a:noFill/>
          </a:ln>
        </p:spPr>
      </p:pic>
      <p:pic>
        <p:nvPicPr>
          <p:cNvPr id="148" name="Google Shape;148;g11ad4870c99_0_52"/>
          <p:cNvPicPr preferRelativeResize="0"/>
          <p:nvPr/>
        </p:nvPicPr>
        <p:blipFill>
          <a:blip r:embed="rId5">
            <a:alphaModFix/>
          </a:blip>
          <a:stretch>
            <a:fillRect/>
          </a:stretch>
        </p:blipFill>
        <p:spPr>
          <a:xfrm>
            <a:off x="1990368" y="636725"/>
            <a:ext cx="1814500" cy="2419333"/>
          </a:xfrm>
          <a:prstGeom prst="rect">
            <a:avLst/>
          </a:prstGeom>
          <a:noFill/>
          <a:ln>
            <a:noFill/>
          </a:ln>
        </p:spPr>
      </p:pic>
      <p:pic>
        <p:nvPicPr>
          <p:cNvPr id="149" name="Google Shape;149;g11ad4870c99_0_52"/>
          <p:cNvPicPr preferRelativeResize="0"/>
          <p:nvPr/>
        </p:nvPicPr>
        <p:blipFill>
          <a:blip r:embed="rId6">
            <a:alphaModFix/>
          </a:blip>
          <a:stretch>
            <a:fillRect/>
          </a:stretch>
        </p:blipFill>
        <p:spPr>
          <a:xfrm>
            <a:off x="1990365" y="2934126"/>
            <a:ext cx="1640874" cy="2187802"/>
          </a:xfrm>
          <a:prstGeom prst="rect">
            <a:avLst/>
          </a:prstGeom>
          <a:noFill/>
          <a:ln>
            <a:noFill/>
          </a:ln>
        </p:spPr>
      </p:pic>
      <p:pic>
        <p:nvPicPr>
          <p:cNvPr id="150" name="Google Shape;150;g11ad4870c99_0_52"/>
          <p:cNvPicPr preferRelativeResize="0"/>
          <p:nvPr/>
        </p:nvPicPr>
        <p:blipFill>
          <a:blip r:embed="rId7">
            <a:alphaModFix/>
          </a:blip>
          <a:stretch>
            <a:fillRect/>
          </a:stretch>
        </p:blipFill>
        <p:spPr>
          <a:xfrm>
            <a:off x="4895148" y="204750"/>
            <a:ext cx="2047027" cy="2729375"/>
          </a:xfrm>
          <a:prstGeom prst="rect">
            <a:avLst/>
          </a:prstGeom>
          <a:noFill/>
          <a:ln>
            <a:noFill/>
          </a:ln>
        </p:spPr>
      </p:pic>
      <p:pic>
        <p:nvPicPr>
          <p:cNvPr id="151" name="Google Shape;151;g11ad4870c99_0_52"/>
          <p:cNvPicPr preferRelativeResize="0"/>
          <p:nvPr/>
        </p:nvPicPr>
        <p:blipFill>
          <a:blip r:embed="rId8">
            <a:alphaModFix/>
          </a:blip>
          <a:stretch>
            <a:fillRect/>
          </a:stretch>
        </p:blipFill>
        <p:spPr>
          <a:xfrm>
            <a:off x="3904550" y="2290225"/>
            <a:ext cx="2047023" cy="2729375"/>
          </a:xfrm>
          <a:prstGeom prst="rect">
            <a:avLst/>
          </a:prstGeom>
          <a:noFill/>
          <a:ln>
            <a:noFill/>
          </a:ln>
        </p:spPr>
      </p:pic>
      <p:pic>
        <p:nvPicPr>
          <p:cNvPr id="152" name="Google Shape;152;g11ad4870c99_0_52"/>
          <p:cNvPicPr preferRelativeResize="0"/>
          <p:nvPr/>
        </p:nvPicPr>
        <p:blipFill>
          <a:blip r:embed="rId9">
            <a:alphaModFix/>
          </a:blip>
          <a:stretch>
            <a:fillRect/>
          </a:stretch>
        </p:blipFill>
        <p:spPr>
          <a:xfrm>
            <a:off x="7270450" y="204750"/>
            <a:ext cx="1723050" cy="2297405"/>
          </a:xfrm>
          <a:prstGeom prst="rect">
            <a:avLst/>
          </a:prstGeom>
          <a:noFill/>
          <a:ln>
            <a:noFill/>
          </a:ln>
        </p:spPr>
      </p:pic>
      <p:pic>
        <p:nvPicPr>
          <p:cNvPr id="153" name="Google Shape;153;g11ad4870c99_0_52"/>
          <p:cNvPicPr preferRelativeResize="0"/>
          <p:nvPr/>
        </p:nvPicPr>
        <p:blipFill>
          <a:blip r:embed="rId10">
            <a:alphaModFix/>
          </a:blip>
          <a:stretch>
            <a:fillRect/>
          </a:stretch>
        </p:blipFill>
        <p:spPr>
          <a:xfrm>
            <a:off x="7170775" y="2654555"/>
            <a:ext cx="1752407" cy="233654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5"/>
          <p:cNvSpPr txBox="1"/>
          <p:nvPr/>
        </p:nvSpPr>
        <p:spPr>
          <a:xfrm>
            <a:off x="751195" y="0"/>
            <a:ext cx="7641600" cy="383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lang="en" sz="2800"/>
              <a:t>First few weeks of Pre-K</a:t>
            </a:r>
            <a:endParaRPr b="0" i="0" sz="2800" u="none" cap="none" strike="noStrike">
              <a:solidFill>
                <a:srgbClr val="000000"/>
              </a:solidFill>
              <a:latin typeface="Arial"/>
              <a:ea typeface="Arial"/>
              <a:cs typeface="Arial"/>
              <a:sym typeface="Arial"/>
            </a:endParaRPr>
          </a:p>
        </p:txBody>
      </p:sp>
      <p:sp>
        <p:nvSpPr>
          <p:cNvPr id="159" name="Google Shape;159;p5"/>
          <p:cNvSpPr txBox="1"/>
          <p:nvPr/>
        </p:nvSpPr>
        <p:spPr>
          <a:xfrm>
            <a:off x="347025" y="805600"/>
            <a:ext cx="8527200" cy="301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latin typeface="Comfortaa"/>
                <a:ea typeface="Comfortaa"/>
                <a:cs typeface="Comfortaa"/>
                <a:sym typeface="Comfortaa"/>
              </a:rPr>
              <a:t>In the first few weeks of Pre-K we focus on routine, rules, and social-emotional learning. Routine is the strongest thing to help students know what to expect next in their day. Once a routine is established students are able to move around the classroom independently with little teacher assistance. </a:t>
            </a:r>
            <a:endParaRPr sz="1700">
              <a:latin typeface="Comfortaa"/>
              <a:ea typeface="Comfortaa"/>
              <a:cs typeface="Comfortaa"/>
              <a:sym typeface="Comfortaa"/>
            </a:endParaRPr>
          </a:p>
          <a:p>
            <a:pPr indent="0" lvl="0" marL="0" rtl="0" algn="l">
              <a:spcBef>
                <a:spcPts val="0"/>
              </a:spcBef>
              <a:spcAft>
                <a:spcPts val="0"/>
              </a:spcAft>
              <a:buNone/>
            </a:pPr>
            <a:r>
              <a:t/>
            </a:r>
            <a:endParaRPr sz="1700">
              <a:latin typeface="Comfortaa"/>
              <a:ea typeface="Comfortaa"/>
              <a:cs typeface="Comfortaa"/>
              <a:sym typeface="Comfortaa"/>
            </a:endParaRPr>
          </a:p>
          <a:p>
            <a:pPr indent="0" lvl="0" marL="0" rtl="0" algn="l">
              <a:spcBef>
                <a:spcPts val="0"/>
              </a:spcBef>
              <a:spcAft>
                <a:spcPts val="0"/>
              </a:spcAft>
              <a:buNone/>
            </a:pPr>
            <a:r>
              <a:rPr lang="en" sz="1700">
                <a:latin typeface="Comfortaa"/>
                <a:ea typeface="Comfortaa"/>
                <a:cs typeface="Comfortaa"/>
                <a:sym typeface="Comfortaa"/>
              </a:rPr>
              <a:t>We learn about smooth drop-off and pick-up (the first few weeks is always the hardest), sharing, forming relationships, creating a classroom </a:t>
            </a:r>
            <a:r>
              <a:rPr lang="en" sz="1700">
                <a:latin typeface="Comfortaa"/>
                <a:ea typeface="Comfortaa"/>
                <a:cs typeface="Comfortaa"/>
                <a:sym typeface="Comfortaa"/>
              </a:rPr>
              <a:t>community</a:t>
            </a:r>
            <a:r>
              <a:rPr lang="en" sz="1700">
                <a:latin typeface="Comfortaa"/>
                <a:ea typeface="Comfortaa"/>
                <a:cs typeface="Comfortaa"/>
                <a:sym typeface="Comfortaa"/>
              </a:rPr>
              <a:t>, learn how to take of the classroom, and using words for their needs and wants. </a:t>
            </a:r>
            <a:endParaRPr sz="1700">
              <a:latin typeface="Comfortaa"/>
              <a:ea typeface="Comfortaa"/>
              <a:cs typeface="Comfortaa"/>
              <a:sym typeface="Comfortaa"/>
            </a:endParaRPr>
          </a:p>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Small Group Instruction</a:t>
            </a:r>
            <a:endParaRPr/>
          </a:p>
        </p:txBody>
      </p:sp>
      <p:sp>
        <p:nvSpPr>
          <p:cNvPr id="165" name="Google Shape;165;p6"/>
          <p:cNvSpPr txBox="1"/>
          <p:nvPr>
            <p:ph idx="1" type="body"/>
          </p:nvPr>
        </p:nvSpPr>
        <p:spPr>
          <a:xfrm>
            <a:off x="311700" y="1152475"/>
            <a:ext cx="5648100" cy="235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en" sz="1800">
                <a:solidFill>
                  <a:schemeClr val="dk1"/>
                </a:solidFill>
                <a:latin typeface="Comfortaa"/>
                <a:ea typeface="Comfortaa"/>
                <a:cs typeface="Comfortaa"/>
                <a:sym typeface="Comfortaa"/>
              </a:rPr>
              <a:t>Students are able to join a small group during center time. During this small group time we work on fine motor skills (tracing, cutting, etc) as well as building background knowledge, phonics, expressive and receptive language, vocabulary development and phonemic awareness</a:t>
            </a:r>
            <a:endParaRPr sz="1800">
              <a:solidFill>
                <a:schemeClr val="dk1"/>
              </a:solidFill>
              <a:latin typeface="Comfortaa"/>
              <a:ea typeface="Comfortaa"/>
              <a:cs typeface="Comfortaa"/>
              <a:sym typeface="Comfortaa"/>
            </a:endParaRPr>
          </a:p>
          <a:p>
            <a:pPr indent="0" lvl="0" marL="0" rtl="0" algn="l">
              <a:lnSpc>
                <a:spcPct val="115000"/>
              </a:lnSpc>
              <a:spcBef>
                <a:spcPts val="1600"/>
              </a:spcBef>
              <a:spcAft>
                <a:spcPts val="0"/>
              </a:spcAft>
              <a:buSzPts val="1400"/>
              <a:buNone/>
            </a:pPr>
            <a:r>
              <a:t/>
            </a:r>
            <a:endParaRPr b="1" sz="1500" u="sng"/>
          </a:p>
          <a:p>
            <a:pPr indent="0" lvl="0" marL="0" rtl="0" algn="l">
              <a:lnSpc>
                <a:spcPct val="115000"/>
              </a:lnSpc>
              <a:spcBef>
                <a:spcPts val="1600"/>
              </a:spcBef>
              <a:spcAft>
                <a:spcPts val="0"/>
              </a:spcAft>
              <a:buSzPts val="1400"/>
              <a:buNone/>
            </a:pPr>
            <a:r>
              <a:t/>
            </a:r>
            <a:endParaRPr/>
          </a:p>
          <a:p>
            <a:pPr indent="0" lvl="0" marL="0" rtl="0" algn="l">
              <a:lnSpc>
                <a:spcPct val="115000"/>
              </a:lnSpc>
              <a:spcBef>
                <a:spcPts val="1600"/>
              </a:spcBef>
              <a:spcAft>
                <a:spcPts val="0"/>
              </a:spcAft>
              <a:buSzPts val="1400"/>
              <a:buNone/>
            </a:pPr>
            <a:r>
              <a:t/>
            </a:r>
            <a:endParaRPr/>
          </a:p>
          <a:p>
            <a:pPr indent="0" lvl="0" marL="0" rtl="0" algn="l">
              <a:lnSpc>
                <a:spcPct val="115000"/>
              </a:lnSpc>
              <a:spcBef>
                <a:spcPts val="1600"/>
              </a:spcBef>
              <a:spcAft>
                <a:spcPts val="1600"/>
              </a:spcAft>
              <a:buSzPts val="1400"/>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g1234b2b4586_0_10"/>
          <p:cNvPicPr preferRelativeResize="0"/>
          <p:nvPr/>
        </p:nvPicPr>
        <p:blipFill>
          <a:blip r:embed="rId3">
            <a:alphaModFix/>
          </a:blip>
          <a:stretch>
            <a:fillRect/>
          </a:stretch>
        </p:blipFill>
        <p:spPr>
          <a:xfrm>
            <a:off x="129551" y="49275"/>
            <a:ext cx="2163702" cy="2884925"/>
          </a:xfrm>
          <a:prstGeom prst="rect">
            <a:avLst/>
          </a:prstGeom>
          <a:noFill/>
          <a:ln>
            <a:noFill/>
          </a:ln>
        </p:spPr>
      </p:pic>
      <p:pic>
        <p:nvPicPr>
          <p:cNvPr id="171" name="Google Shape;171;g1234b2b4586_0_10"/>
          <p:cNvPicPr preferRelativeResize="0"/>
          <p:nvPr/>
        </p:nvPicPr>
        <p:blipFill>
          <a:blip r:embed="rId4">
            <a:alphaModFix/>
          </a:blip>
          <a:stretch>
            <a:fillRect/>
          </a:stretch>
        </p:blipFill>
        <p:spPr>
          <a:xfrm>
            <a:off x="2445651" y="100651"/>
            <a:ext cx="2275626" cy="3034148"/>
          </a:xfrm>
          <a:prstGeom prst="rect">
            <a:avLst/>
          </a:prstGeom>
          <a:noFill/>
          <a:ln>
            <a:noFill/>
          </a:ln>
        </p:spPr>
      </p:pic>
      <p:pic>
        <p:nvPicPr>
          <p:cNvPr id="172" name="Google Shape;172;g1234b2b4586_0_10"/>
          <p:cNvPicPr preferRelativeResize="0"/>
          <p:nvPr/>
        </p:nvPicPr>
        <p:blipFill>
          <a:blip r:embed="rId5">
            <a:alphaModFix/>
          </a:blip>
          <a:stretch>
            <a:fillRect/>
          </a:stretch>
        </p:blipFill>
        <p:spPr>
          <a:xfrm>
            <a:off x="4873676" y="152400"/>
            <a:ext cx="1814511" cy="2419348"/>
          </a:xfrm>
          <a:prstGeom prst="rect">
            <a:avLst/>
          </a:prstGeom>
          <a:noFill/>
          <a:ln>
            <a:noFill/>
          </a:ln>
        </p:spPr>
      </p:pic>
      <p:pic>
        <p:nvPicPr>
          <p:cNvPr id="173" name="Google Shape;173;g1234b2b4586_0_10"/>
          <p:cNvPicPr preferRelativeResize="0"/>
          <p:nvPr/>
        </p:nvPicPr>
        <p:blipFill>
          <a:blip r:embed="rId6">
            <a:alphaModFix/>
          </a:blip>
          <a:stretch>
            <a:fillRect/>
          </a:stretch>
        </p:blipFill>
        <p:spPr>
          <a:xfrm>
            <a:off x="6840587" y="152400"/>
            <a:ext cx="2151014" cy="2868019"/>
          </a:xfrm>
          <a:prstGeom prst="rect">
            <a:avLst/>
          </a:prstGeom>
          <a:noFill/>
          <a:ln>
            <a:noFill/>
          </a:ln>
        </p:spPr>
      </p:pic>
      <p:pic>
        <p:nvPicPr>
          <p:cNvPr id="174" name="Google Shape;174;g1234b2b4586_0_10"/>
          <p:cNvPicPr preferRelativeResize="0"/>
          <p:nvPr/>
        </p:nvPicPr>
        <p:blipFill>
          <a:blip r:embed="rId7">
            <a:alphaModFix/>
          </a:blip>
          <a:stretch>
            <a:fillRect/>
          </a:stretch>
        </p:blipFill>
        <p:spPr>
          <a:xfrm>
            <a:off x="3819475" y="2459323"/>
            <a:ext cx="1966902" cy="2622515"/>
          </a:xfrm>
          <a:prstGeom prst="rect">
            <a:avLst/>
          </a:prstGeom>
          <a:noFill/>
          <a:ln>
            <a:noFill/>
          </a:ln>
        </p:spPr>
      </p:pic>
      <p:pic>
        <p:nvPicPr>
          <p:cNvPr id="175" name="Google Shape;175;g1234b2b4586_0_10"/>
          <p:cNvPicPr preferRelativeResize="0"/>
          <p:nvPr/>
        </p:nvPicPr>
        <p:blipFill>
          <a:blip r:embed="rId8">
            <a:alphaModFix/>
          </a:blip>
          <a:stretch>
            <a:fillRect/>
          </a:stretch>
        </p:blipFill>
        <p:spPr>
          <a:xfrm>
            <a:off x="1" y="2397650"/>
            <a:ext cx="2059377" cy="27458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descr="any questions" id="180" name="Google Shape;180;p8"/>
          <p:cNvPicPr preferRelativeResize="0"/>
          <p:nvPr/>
        </p:nvPicPr>
        <p:blipFill rotWithShape="1">
          <a:blip r:embed="rId3">
            <a:alphaModFix/>
          </a:blip>
          <a:srcRect b="0" l="0" r="0" t="0"/>
          <a:stretch/>
        </p:blipFill>
        <p:spPr>
          <a:xfrm>
            <a:off x="2288350" y="590775"/>
            <a:ext cx="4208850" cy="42088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3"/>
          <p:cNvSpPr txBox="1"/>
          <p:nvPr>
            <p:ph type="title"/>
          </p:nvPr>
        </p:nvSpPr>
        <p:spPr>
          <a:xfrm>
            <a:off x="173525" y="107150"/>
            <a:ext cx="8130600" cy="326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000">
                <a:solidFill>
                  <a:srgbClr val="000000"/>
                </a:solidFill>
                <a:latin typeface="Comfortaa"/>
                <a:ea typeface="Comfortaa"/>
                <a:cs typeface="Comfortaa"/>
                <a:sym typeface="Comfortaa"/>
              </a:rPr>
              <a:t>Menands Pre-K started November 1st, 2021. Menands School opened their doors and arms wide for their new littlest learners. </a:t>
            </a:r>
            <a:endParaRPr sz="2000">
              <a:solidFill>
                <a:srgbClr val="000000"/>
              </a:solidFill>
              <a:latin typeface="Comfortaa"/>
              <a:ea typeface="Comfortaa"/>
              <a:cs typeface="Comfortaa"/>
              <a:sym typeface="Comfortaa"/>
            </a:endParaRPr>
          </a:p>
          <a:p>
            <a:pPr indent="0" lvl="0" marL="0" rtl="0" algn="l">
              <a:lnSpc>
                <a:spcPct val="100000"/>
              </a:lnSpc>
              <a:spcBef>
                <a:spcPts val="0"/>
              </a:spcBef>
              <a:spcAft>
                <a:spcPts val="0"/>
              </a:spcAft>
              <a:buClr>
                <a:schemeClr val="dk1"/>
              </a:buClr>
              <a:buSzPts val="1100"/>
              <a:buFont typeface="Arial"/>
              <a:buNone/>
            </a:pPr>
            <a:r>
              <a:t/>
            </a:r>
            <a:endParaRPr sz="2000">
              <a:solidFill>
                <a:srgbClr val="000000"/>
              </a:solidFill>
              <a:latin typeface="Comfortaa"/>
              <a:ea typeface="Comfortaa"/>
              <a:cs typeface="Comfortaa"/>
              <a:sym typeface="Comfortaa"/>
            </a:endParaRPr>
          </a:p>
          <a:p>
            <a:pPr indent="0" lvl="0" marL="0" rtl="0" algn="l">
              <a:lnSpc>
                <a:spcPct val="100000"/>
              </a:lnSpc>
              <a:spcBef>
                <a:spcPts val="0"/>
              </a:spcBef>
              <a:spcAft>
                <a:spcPts val="0"/>
              </a:spcAft>
              <a:buClr>
                <a:schemeClr val="dk1"/>
              </a:buClr>
              <a:buSzPts val="1100"/>
              <a:buFont typeface="Arial"/>
              <a:buNone/>
            </a:pPr>
            <a:r>
              <a:rPr lang="en" sz="2000">
                <a:solidFill>
                  <a:srgbClr val="000000"/>
                </a:solidFill>
                <a:latin typeface="Comfortaa"/>
                <a:ea typeface="Comfortaa"/>
                <a:cs typeface="Comfortaa"/>
                <a:sym typeface="Comfortaa"/>
              </a:rPr>
              <a:t>There is a maximum of 18 children in our Pre-K classroom with 1 Teacher and 1 Teacher Assistant.</a:t>
            </a:r>
            <a:endParaRPr sz="2000">
              <a:solidFill>
                <a:srgbClr val="000000"/>
              </a:solidFill>
              <a:latin typeface="Comfortaa"/>
              <a:ea typeface="Comfortaa"/>
              <a:cs typeface="Comfortaa"/>
              <a:sym typeface="Comfortaa"/>
            </a:endParaRPr>
          </a:p>
          <a:p>
            <a:pPr indent="0" lvl="0" marL="0" rtl="0" algn="l">
              <a:lnSpc>
                <a:spcPct val="100000"/>
              </a:lnSpc>
              <a:spcBef>
                <a:spcPts val="0"/>
              </a:spcBef>
              <a:spcAft>
                <a:spcPts val="0"/>
              </a:spcAft>
              <a:buClr>
                <a:schemeClr val="dk1"/>
              </a:buClr>
              <a:buSzPts val="1100"/>
              <a:buFont typeface="Arial"/>
              <a:buNone/>
            </a:pPr>
            <a:r>
              <a:t/>
            </a:r>
            <a:endParaRPr sz="2000">
              <a:solidFill>
                <a:srgbClr val="000000"/>
              </a:solidFill>
              <a:latin typeface="Comfortaa"/>
              <a:ea typeface="Comfortaa"/>
              <a:cs typeface="Comfortaa"/>
              <a:sym typeface="Comfortaa"/>
            </a:endParaRPr>
          </a:p>
          <a:p>
            <a:pPr indent="0" lvl="0" marL="0" rtl="0" algn="l">
              <a:lnSpc>
                <a:spcPct val="100000"/>
              </a:lnSpc>
              <a:spcBef>
                <a:spcPts val="0"/>
              </a:spcBef>
              <a:spcAft>
                <a:spcPts val="0"/>
              </a:spcAft>
              <a:buClr>
                <a:schemeClr val="dk1"/>
              </a:buClr>
              <a:buSzPts val="1100"/>
              <a:buFont typeface="Arial"/>
              <a:buNone/>
            </a:pPr>
            <a:r>
              <a:rPr lang="en" sz="2000">
                <a:solidFill>
                  <a:srgbClr val="000000"/>
                </a:solidFill>
                <a:latin typeface="Comfortaa"/>
                <a:ea typeface="Comfortaa"/>
                <a:cs typeface="Comfortaa"/>
                <a:sym typeface="Comfortaa"/>
              </a:rPr>
              <a:t>Our school has children in Pre-K through 8th Grade.</a:t>
            </a:r>
            <a:endParaRPr sz="2000">
              <a:solidFill>
                <a:srgbClr val="000000"/>
              </a:solidFill>
              <a:latin typeface="Comfortaa"/>
              <a:ea typeface="Comfortaa"/>
              <a:cs typeface="Comfortaa"/>
              <a:sym typeface="Comfortaa"/>
            </a:endParaRPr>
          </a:p>
          <a:p>
            <a:pPr indent="0" lvl="0" marL="0" rtl="0" algn="l">
              <a:lnSpc>
                <a:spcPct val="100000"/>
              </a:lnSpc>
              <a:spcBef>
                <a:spcPts val="0"/>
              </a:spcBef>
              <a:spcAft>
                <a:spcPts val="0"/>
              </a:spcAft>
              <a:buClr>
                <a:schemeClr val="dk1"/>
              </a:buClr>
              <a:buSzPts val="1100"/>
              <a:buFont typeface="Arial"/>
              <a:buNone/>
            </a:pPr>
            <a:r>
              <a:t/>
            </a:r>
            <a:endParaRPr sz="2000">
              <a:solidFill>
                <a:srgbClr val="000000"/>
              </a:solidFill>
              <a:latin typeface="Comfortaa"/>
              <a:ea typeface="Comfortaa"/>
              <a:cs typeface="Comfortaa"/>
              <a:sym typeface="Comfortaa"/>
            </a:endParaRPr>
          </a:p>
          <a:p>
            <a:pPr indent="0" lvl="0" marL="0" rtl="0" algn="l">
              <a:lnSpc>
                <a:spcPct val="100000"/>
              </a:lnSpc>
              <a:spcBef>
                <a:spcPts val="0"/>
              </a:spcBef>
              <a:spcAft>
                <a:spcPts val="0"/>
              </a:spcAft>
              <a:buClr>
                <a:schemeClr val="dk1"/>
              </a:buClr>
              <a:buSzPts val="1100"/>
              <a:buFont typeface="Arial"/>
              <a:buNone/>
            </a:pPr>
            <a:r>
              <a:t/>
            </a:r>
            <a:endParaRPr sz="2000">
              <a:solidFill>
                <a:srgbClr val="000000"/>
              </a:solidFill>
              <a:latin typeface="Comfortaa"/>
              <a:ea typeface="Comfortaa"/>
              <a:cs typeface="Comfortaa"/>
              <a:sym typeface="Comfortaa"/>
            </a:endParaRPr>
          </a:p>
          <a:p>
            <a:pPr indent="0" lvl="0" marL="0" rtl="0" algn="l">
              <a:lnSpc>
                <a:spcPct val="100000"/>
              </a:lnSpc>
              <a:spcBef>
                <a:spcPts val="0"/>
              </a:spcBef>
              <a:spcAft>
                <a:spcPts val="0"/>
              </a:spcAft>
              <a:buSzPts val="2800"/>
              <a:buNone/>
            </a:pPr>
            <a:r>
              <a:t/>
            </a:r>
            <a:endParaRPr sz="2000">
              <a:solidFill>
                <a:srgbClr val="000000"/>
              </a:solidFill>
              <a:latin typeface="Comfortaa"/>
              <a:ea typeface="Comfortaa"/>
              <a:cs typeface="Comfortaa"/>
              <a:sym typeface="Comfortaa"/>
            </a:endParaRPr>
          </a:p>
          <a:p>
            <a:pPr indent="0" lvl="0" marL="0" rtl="0" algn="l">
              <a:lnSpc>
                <a:spcPct val="100000"/>
              </a:lnSpc>
              <a:spcBef>
                <a:spcPts val="0"/>
              </a:spcBef>
              <a:spcAft>
                <a:spcPts val="0"/>
              </a:spcAft>
              <a:buSzPts val="2800"/>
              <a:buNone/>
            </a:pPr>
            <a:r>
              <a:t/>
            </a:r>
            <a:endParaRPr sz="2000">
              <a:solidFill>
                <a:srgbClr val="000000"/>
              </a:solidFill>
              <a:latin typeface="Comfortaa"/>
              <a:ea typeface="Comfortaa"/>
              <a:cs typeface="Comfortaa"/>
              <a:sym typeface="Comfortaa"/>
            </a:endParaRPr>
          </a:p>
          <a:p>
            <a:pPr indent="0" lvl="0" marL="0" rtl="0" algn="l">
              <a:lnSpc>
                <a:spcPct val="100000"/>
              </a:lnSpc>
              <a:spcBef>
                <a:spcPts val="0"/>
              </a:spcBef>
              <a:spcAft>
                <a:spcPts val="0"/>
              </a:spcAft>
              <a:buSzPts val="2800"/>
              <a:buNone/>
            </a:pPr>
            <a:r>
              <a:t/>
            </a:r>
            <a:endParaRPr sz="2000">
              <a:solidFill>
                <a:srgbClr val="000000"/>
              </a:solidFill>
              <a:latin typeface="Comfortaa"/>
              <a:ea typeface="Comfortaa"/>
              <a:cs typeface="Comfortaa"/>
              <a:sym typeface="Comfortaa"/>
            </a:endParaRPr>
          </a:p>
          <a:p>
            <a:pPr indent="0" lvl="0" marL="0" rtl="0" algn="l">
              <a:lnSpc>
                <a:spcPct val="100000"/>
              </a:lnSpc>
              <a:spcBef>
                <a:spcPts val="0"/>
              </a:spcBef>
              <a:spcAft>
                <a:spcPts val="0"/>
              </a:spcAft>
              <a:buSzPts val="2800"/>
              <a:buNone/>
            </a:pPr>
            <a:r>
              <a:t/>
            </a:r>
            <a:endParaRPr/>
          </a:p>
        </p:txBody>
      </p:sp>
      <p:pic>
        <p:nvPicPr>
          <p:cNvPr id="63" name="Google Shape;63;p3"/>
          <p:cNvPicPr preferRelativeResize="0"/>
          <p:nvPr/>
        </p:nvPicPr>
        <p:blipFill>
          <a:blip r:embed="rId3">
            <a:alphaModFix/>
          </a:blip>
          <a:stretch>
            <a:fillRect/>
          </a:stretch>
        </p:blipFill>
        <p:spPr>
          <a:xfrm>
            <a:off x="6493675" y="2452350"/>
            <a:ext cx="2565975" cy="2565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g11b5ebe85b6_1_0"/>
          <p:cNvSpPr txBox="1"/>
          <p:nvPr/>
        </p:nvSpPr>
        <p:spPr>
          <a:xfrm>
            <a:off x="368100" y="238225"/>
            <a:ext cx="8407800" cy="26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latin typeface="Comfortaa"/>
                <a:ea typeface="Comfortaa"/>
                <a:cs typeface="Comfortaa"/>
                <a:sym typeface="Comfortaa"/>
              </a:rPr>
              <a:t>Our Pre-K school day starts at 8:30am and ends at 2:30pm.</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 sz="2000">
                <a:solidFill>
                  <a:schemeClr val="dk1"/>
                </a:solidFill>
                <a:latin typeface="Comfortaa"/>
                <a:ea typeface="Comfortaa"/>
                <a:cs typeface="Comfortaa"/>
                <a:sym typeface="Comfortaa"/>
              </a:rPr>
              <a:t>Caregivers are responsible for providing transportation to and from school. </a:t>
            </a:r>
            <a:endParaRPr sz="20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 sz="2000">
                <a:solidFill>
                  <a:schemeClr val="dk1"/>
                </a:solidFill>
                <a:latin typeface="Comfortaa"/>
                <a:ea typeface="Comfortaa"/>
                <a:cs typeface="Comfortaa"/>
                <a:sym typeface="Comfortaa"/>
              </a:rPr>
              <a:t>Currently breakfast and lunch are provided at no cost to families.  We are waiting to hear from National School Lunch Program to see is this will continue for 22-23</a:t>
            </a:r>
            <a:endParaRPr sz="2000">
              <a:solidFill>
                <a:schemeClr val="dk1"/>
              </a:solidFill>
              <a:latin typeface="Comfortaa"/>
              <a:ea typeface="Comfortaa"/>
              <a:cs typeface="Comfortaa"/>
              <a:sym typeface="Comfortaa"/>
            </a:endParaRPr>
          </a:p>
        </p:txBody>
      </p:sp>
      <p:pic>
        <p:nvPicPr>
          <p:cNvPr id="69" name="Google Shape;69;g11b5ebe85b6_1_0"/>
          <p:cNvPicPr preferRelativeResize="0"/>
          <p:nvPr/>
        </p:nvPicPr>
        <p:blipFill>
          <a:blip r:embed="rId3">
            <a:alphaModFix/>
          </a:blip>
          <a:stretch>
            <a:fillRect/>
          </a:stretch>
        </p:blipFill>
        <p:spPr>
          <a:xfrm>
            <a:off x="5951775" y="2022350"/>
            <a:ext cx="3014675" cy="30146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g11b5ebe85b6_1_5"/>
          <p:cNvSpPr txBox="1"/>
          <p:nvPr/>
        </p:nvSpPr>
        <p:spPr>
          <a:xfrm>
            <a:off x="383750" y="180000"/>
            <a:ext cx="6624300" cy="326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latin typeface="Comfortaa"/>
                <a:ea typeface="Comfortaa"/>
                <a:cs typeface="Comfortaa"/>
                <a:sym typeface="Comfortaa"/>
              </a:rPr>
              <a:t>The UPK Lottery will be held on Wednesday May 18th at the Menands Schools.  Families can attend in person if they would like.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rPr lang="en" sz="2000">
                <a:solidFill>
                  <a:schemeClr val="dk1"/>
                </a:solidFill>
                <a:latin typeface="Comfortaa"/>
                <a:ea typeface="Comfortaa"/>
                <a:cs typeface="Comfortaa"/>
                <a:sym typeface="Comfortaa"/>
              </a:rPr>
              <a:t>Only students who are fully registered can participate in the lottery.</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rPr lang="en" sz="2000">
                <a:solidFill>
                  <a:schemeClr val="dk1"/>
                </a:solidFill>
                <a:latin typeface="Comfortaa"/>
                <a:ea typeface="Comfortaa"/>
                <a:cs typeface="Comfortaa"/>
                <a:sym typeface="Comfortaa"/>
              </a:rPr>
              <a:t>If anyone has questions about registration, please contact Liz Mentiply at </a:t>
            </a:r>
            <a:r>
              <a:rPr lang="en" sz="2000" u="sng">
                <a:solidFill>
                  <a:schemeClr val="hlink"/>
                </a:solidFill>
                <a:latin typeface="Comfortaa"/>
                <a:ea typeface="Comfortaa"/>
                <a:cs typeface="Comfortaa"/>
                <a:sym typeface="Comfortaa"/>
                <a:hlinkClick r:id="rId3"/>
              </a:rPr>
              <a:t>lmentiply@menands.org</a:t>
            </a:r>
            <a:r>
              <a:rPr lang="en" sz="2000">
                <a:solidFill>
                  <a:schemeClr val="dk1"/>
                </a:solidFill>
                <a:latin typeface="Comfortaa"/>
                <a:ea typeface="Comfortaa"/>
                <a:cs typeface="Comfortaa"/>
                <a:sym typeface="Comfortaa"/>
              </a:rPr>
              <a:t> or 518-465-4561 ext 101. </a:t>
            </a:r>
            <a:endParaRPr sz="2000">
              <a:solidFill>
                <a:schemeClr val="dk1"/>
              </a:solidFill>
              <a:latin typeface="Comfortaa"/>
              <a:ea typeface="Comfortaa"/>
              <a:cs typeface="Comfortaa"/>
              <a:sym typeface="Comfortaa"/>
            </a:endParaRPr>
          </a:p>
        </p:txBody>
      </p:sp>
      <p:pic>
        <p:nvPicPr>
          <p:cNvPr id="75" name="Google Shape;75;g11b5ebe85b6_1_5"/>
          <p:cNvPicPr preferRelativeResize="0"/>
          <p:nvPr/>
        </p:nvPicPr>
        <p:blipFill>
          <a:blip r:embed="rId4">
            <a:alphaModFix/>
          </a:blip>
          <a:stretch>
            <a:fillRect/>
          </a:stretch>
        </p:blipFill>
        <p:spPr>
          <a:xfrm>
            <a:off x="5981925" y="291200"/>
            <a:ext cx="3263100" cy="3263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2"/>
          <p:cNvSpPr txBox="1"/>
          <p:nvPr>
            <p:ph idx="1" type="body"/>
          </p:nvPr>
        </p:nvSpPr>
        <p:spPr>
          <a:xfrm>
            <a:off x="187750" y="160975"/>
            <a:ext cx="8810400" cy="3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Comfortaa"/>
                <a:ea typeface="Comfortaa"/>
                <a:cs typeface="Comfortaa"/>
                <a:sym typeface="Comfortaa"/>
              </a:rPr>
              <a:t>Prekindergarten provides children with many opportunities to explore the world around them in meaningful ways. In our Pre-K classroom we have a balanced schedule that consists of teacher initiated and child initiated learning activities. There are many opportunities to engage in activities, explore materials and interact with adults and peers in meaningful ways. Throughout the year we have many different themes where we learn about some fun things such as celebrations around the world, animals, dinosaurs, space, and so much more</a:t>
            </a:r>
            <a:r>
              <a:rPr lang="en" sz="1000">
                <a:solidFill>
                  <a:schemeClr val="dk1"/>
                </a:solidFill>
                <a:latin typeface="Comfortaa"/>
                <a:ea typeface="Comfortaa"/>
                <a:cs typeface="Comfortaa"/>
                <a:sym typeface="Comfortaa"/>
              </a:rPr>
              <a:t>. </a:t>
            </a:r>
            <a:endParaRPr sz="1000">
              <a:solidFill>
                <a:schemeClr val="dk1"/>
              </a:solidFill>
              <a:latin typeface="Comfortaa"/>
              <a:ea typeface="Comfortaa"/>
              <a:cs typeface="Comfortaa"/>
              <a:sym typeface="Comfortaa"/>
            </a:endParaRPr>
          </a:p>
          <a:p>
            <a:pPr indent="0" lvl="0" marL="0" rtl="0" algn="l">
              <a:lnSpc>
                <a:spcPct val="115000"/>
              </a:lnSpc>
              <a:spcBef>
                <a:spcPts val="0"/>
              </a:spcBef>
              <a:spcAft>
                <a:spcPts val="1600"/>
              </a:spcAft>
              <a:buSzPts val="1400"/>
              <a:buNone/>
            </a:pPr>
            <a:r>
              <a:t/>
            </a:r>
            <a:endParaRPr sz="2300">
              <a:latin typeface="Comfortaa"/>
              <a:ea typeface="Comfortaa"/>
              <a:cs typeface="Comfortaa"/>
              <a:sym typeface="Comforta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4"/>
          <p:cNvSpPr txBox="1"/>
          <p:nvPr>
            <p:ph type="title"/>
          </p:nvPr>
        </p:nvSpPr>
        <p:spPr>
          <a:xfrm>
            <a:off x="540300" y="105450"/>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What a day in Pre-K looks like </a:t>
            </a:r>
            <a:endParaRPr/>
          </a:p>
        </p:txBody>
      </p:sp>
      <p:pic>
        <p:nvPicPr>
          <p:cNvPr descr="check box" id="86" name="Google Shape;86;p4"/>
          <p:cNvPicPr preferRelativeResize="0"/>
          <p:nvPr/>
        </p:nvPicPr>
        <p:blipFill rotWithShape="1">
          <a:blip r:embed="rId3">
            <a:alphaModFix/>
          </a:blip>
          <a:srcRect b="0" l="0" r="0" t="0"/>
          <a:stretch/>
        </p:blipFill>
        <p:spPr>
          <a:xfrm>
            <a:off x="5836925" y="1762750"/>
            <a:ext cx="3244425" cy="3244425"/>
          </a:xfrm>
          <a:prstGeom prst="rect">
            <a:avLst/>
          </a:prstGeom>
          <a:noFill/>
          <a:ln>
            <a:noFill/>
          </a:ln>
        </p:spPr>
      </p:pic>
      <p:graphicFrame>
        <p:nvGraphicFramePr>
          <p:cNvPr id="87" name="Google Shape;87;p4"/>
          <p:cNvGraphicFramePr/>
          <p:nvPr/>
        </p:nvGraphicFramePr>
        <p:xfrm>
          <a:off x="101000" y="601950"/>
          <a:ext cx="3000000" cy="3000000"/>
        </p:xfrm>
        <a:graphic>
          <a:graphicData uri="http://schemas.openxmlformats.org/drawingml/2006/table">
            <a:tbl>
              <a:tblPr>
                <a:noFill/>
                <a:tableStyleId>{5DEADFDF-68B9-4AB3-8B76-37FFA362CC5E}</a:tableStyleId>
              </a:tblPr>
              <a:tblGrid>
                <a:gridCol w="2474050"/>
                <a:gridCol w="3261875"/>
              </a:tblGrid>
              <a:tr h="321325">
                <a:tc>
                  <a:txBody>
                    <a:bodyPr/>
                    <a:lstStyle/>
                    <a:p>
                      <a:pPr indent="0" lvl="0" marL="0" rtl="0" algn="l">
                        <a:lnSpc>
                          <a:spcPct val="115000"/>
                        </a:lnSpc>
                        <a:spcBef>
                          <a:spcPts val="0"/>
                        </a:spcBef>
                        <a:spcAft>
                          <a:spcPts val="0"/>
                        </a:spcAft>
                        <a:buNone/>
                      </a:pPr>
                      <a:r>
                        <a:rPr lang="en" sz="1200">
                          <a:latin typeface="Century Gothic"/>
                          <a:ea typeface="Century Gothic"/>
                          <a:cs typeface="Century Gothic"/>
                          <a:sym typeface="Century Gothic"/>
                        </a:rPr>
                        <a:t>8:20-8:50am</a:t>
                      </a:r>
                      <a:endParaRPr sz="1200">
                        <a:latin typeface="Century Gothic"/>
                        <a:ea typeface="Century Gothic"/>
                        <a:cs typeface="Century Gothic"/>
                        <a:sym typeface="Century Gothic"/>
                      </a:endParaRPr>
                    </a:p>
                  </a:txBody>
                  <a:tcPr marT="0" marB="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latin typeface="Century Gothic"/>
                          <a:ea typeface="Century Gothic"/>
                          <a:cs typeface="Century Gothic"/>
                          <a:sym typeface="Century Gothic"/>
                        </a:rPr>
                        <a:t>Arrival - Wash Hands - Breakfast - Books</a:t>
                      </a:r>
                      <a:endParaRPr>
                        <a:latin typeface="Century Gothic"/>
                        <a:ea typeface="Century Gothic"/>
                        <a:cs typeface="Century Gothic"/>
                        <a:sym typeface="Century Gothic"/>
                      </a:endParaRPr>
                    </a:p>
                  </a:txBody>
                  <a:tcPr marT="0" marB="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282375">
                <a:tc>
                  <a:txBody>
                    <a:bodyPr/>
                    <a:lstStyle/>
                    <a:p>
                      <a:pPr indent="0" lvl="0" marL="0" rtl="0" algn="l">
                        <a:lnSpc>
                          <a:spcPct val="115000"/>
                        </a:lnSpc>
                        <a:spcBef>
                          <a:spcPts val="0"/>
                        </a:spcBef>
                        <a:spcAft>
                          <a:spcPts val="0"/>
                        </a:spcAft>
                        <a:buNone/>
                      </a:pPr>
                      <a:r>
                        <a:rPr lang="en" sz="1200">
                          <a:latin typeface="Century Gothic"/>
                          <a:ea typeface="Century Gothic"/>
                          <a:cs typeface="Century Gothic"/>
                          <a:sym typeface="Century Gothic"/>
                        </a:rPr>
                        <a:t>8:50 – 9:10am</a:t>
                      </a:r>
                      <a:endParaRPr sz="1200">
                        <a:latin typeface="Century Gothic"/>
                        <a:ea typeface="Century Gothic"/>
                        <a:cs typeface="Century Gothic"/>
                        <a:sym typeface="Century Gothic"/>
                      </a:endParaRPr>
                    </a:p>
                  </a:txBody>
                  <a:tcPr marT="0" marB="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latin typeface="Century Gothic"/>
                          <a:ea typeface="Century Gothic"/>
                          <a:cs typeface="Century Gothic"/>
                          <a:sym typeface="Century Gothic"/>
                        </a:rPr>
                        <a:t>Morning Meeting</a:t>
                      </a:r>
                      <a:endParaRPr>
                        <a:latin typeface="Century Gothic"/>
                        <a:ea typeface="Century Gothic"/>
                        <a:cs typeface="Century Gothic"/>
                        <a:sym typeface="Century Gothic"/>
                      </a:endParaRPr>
                    </a:p>
                  </a:txBody>
                  <a:tcPr marT="0" marB="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272650">
                <a:tc>
                  <a:txBody>
                    <a:bodyPr/>
                    <a:lstStyle/>
                    <a:p>
                      <a:pPr indent="0" lvl="0" marL="0" rtl="0" algn="l">
                        <a:lnSpc>
                          <a:spcPct val="115000"/>
                        </a:lnSpc>
                        <a:spcBef>
                          <a:spcPts val="0"/>
                        </a:spcBef>
                        <a:spcAft>
                          <a:spcPts val="0"/>
                        </a:spcAft>
                        <a:buNone/>
                      </a:pPr>
                      <a:r>
                        <a:rPr lang="en" sz="1100">
                          <a:latin typeface="Century Gothic"/>
                          <a:ea typeface="Century Gothic"/>
                          <a:cs typeface="Century Gothic"/>
                          <a:sym typeface="Century Gothic"/>
                        </a:rPr>
                        <a:t>9:10am–10:45am</a:t>
                      </a:r>
                      <a:endParaRPr sz="1100">
                        <a:latin typeface="Century Gothic"/>
                        <a:ea typeface="Century Gothic"/>
                        <a:cs typeface="Century Gothic"/>
                        <a:sym typeface="Century Gothic"/>
                      </a:endParaRPr>
                    </a:p>
                  </a:txBody>
                  <a:tcPr marT="0" marB="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latin typeface="Century Gothic"/>
                          <a:ea typeface="Century Gothic"/>
                          <a:cs typeface="Century Gothic"/>
                          <a:sym typeface="Century Gothic"/>
                        </a:rPr>
                        <a:t>Centers</a:t>
                      </a:r>
                      <a:r>
                        <a:rPr lang="en" sz="600">
                          <a:latin typeface="Century Gothic"/>
                          <a:ea typeface="Century Gothic"/>
                          <a:cs typeface="Century Gothic"/>
                          <a:sym typeface="Century Gothic"/>
                        </a:rPr>
                        <a:t> </a:t>
                      </a:r>
                      <a:endParaRPr sz="600">
                        <a:latin typeface="Century Gothic"/>
                        <a:ea typeface="Century Gothic"/>
                        <a:cs typeface="Century Gothic"/>
                        <a:sym typeface="Century Gothic"/>
                      </a:endParaRPr>
                    </a:p>
                  </a:txBody>
                  <a:tcPr marT="0" marB="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321325">
                <a:tc>
                  <a:txBody>
                    <a:bodyPr/>
                    <a:lstStyle/>
                    <a:p>
                      <a:pPr indent="0" lvl="0" marL="0" rtl="0" algn="l">
                        <a:lnSpc>
                          <a:spcPct val="115000"/>
                        </a:lnSpc>
                        <a:spcBef>
                          <a:spcPts val="0"/>
                        </a:spcBef>
                        <a:spcAft>
                          <a:spcPts val="0"/>
                        </a:spcAft>
                        <a:buNone/>
                      </a:pPr>
                      <a:r>
                        <a:rPr lang="en" sz="1200">
                          <a:latin typeface="Century Gothic"/>
                          <a:ea typeface="Century Gothic"/>
                          <a:cs typeface="Century Gothic"/>
                          <a:sym typeface="Century Gothic"/>
                        </a:rPr>
                        <a:t>10:45– 11:00am</a:t>
                      </a:r>
                      <a:endParaRPr sz="1200">
                        <a:latin typeface="Century Gothic"/>
                        <a:ea typeface="Century Gothic"/>
                        <a:cs typeface="Century Gothic"/>
                        <a:sym typeface="Century Gothic"/>
                      </a:endParaRPr>
                    </a:p>
                  </a:txBody>
                  <a:tcPr marT="0" marB="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latin typeface="Century Gothic"/>
                          <a:ea typeface="Century Gothic"/>
                          <a:cs typeface="Century Gothic"/>
                          <a:sym typeface="Century Gothic"/>
                        </a:rPr>
                        <a:t>Music &amp; Movement</a:t>
                      </a:r>
                      <a:endParaRPr>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a:latin typeface="Century Gothic"/>
                          <a:ea typeface="Century Gothic"/>
                          <a:cs typeface="Century Gothic"/>
                          <a:sym typeface="Century Gothic"/>
                        </a:rPr>
                        <a:t>Bathroom &amp; Wash Hands</a:t>
                      </a:r>
                      <a:endParaRPr>
                        <a:latin typeface="Century Gothic"/>
                        <a:ea typeface="Century Gothic"/>
                        <a:cs typeface="Century Gothic"/>
                        <a:sym typeface="Century Gothic"/>
                      </a:endParaRPr>
                    </a:p>
                  </a:txBody>
                  <a:tcPr marT="0" marB="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282375">
                <a:tc>
                  <a:txBody>
                    <a:bodyPr/>
                    <a:lstStyle/>
                    <a:p>
                      <a:pPr indent="0" lvl="0" marL="0" rtl="0" algn="l">
                        <a:lnSpc>
                          <a:spcPct val="115000"/>
                        </a:lnSpc>
                        <a:spcBef>
                          <a:spcPts val="0"/>
                        </a:spcBef>
                        <a:spcAft>
                          <a:spcPts val="0"/>
                        </a:spcAft>
                        <a:buNone/>
                      </a:pPr>
                      <a:r>
                        <a:rPr lang="en" sz="1200">
                          <a:latin typeface="Century Gothic"/>
                          <a:ea typeface="Century Gothic"/>
                          <a:cs typeface="Century Gothic"/>
                          <a:sym typeface="Century Gothic"/>
                        </a:rPr>
                        <a:t>11:00 – 11:30am</a:t>
                      </a:r>
                      <a:endParaRPr sz="1200">
                        <a:latin typeface="Century Gothic"/>
                        <a:ea typeface="Century Gothic"/>
                        <a:cs typeface="Century Gothic"/>
                        <a:sym typeface="Century Gothic"/>
                      </a:endParaRPr>
                    </a:p>
                  </a:txBody>
                  <a:tcPr marT="0" marB="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latin typeface="Century Gothic"/>
                          <a:ea typeface="Century Gothic"/>
                          <a:cs typeface="Century Gothic"/>
                          <a:sym typeface="Century Gothic"/>
                        </a:rPr>
                        <a:t>Lunch</a:t>
                      </a:r>
                      <a:endParaRPr sz="800">
                        <a:latin typeface="Century Gothic"/>
                        <a:ea typeface="Century Gothic"/>
                        <a:cs typeface="Century Gothic"/>
                        <a:sym typeface="Century Gothic"/>
                      </a:endParaRPr>
                    </a:p>
                  </a:txBody>
                  <a:tcPr marT="0" marB="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282375">
                <a:tc>
                  <a:txBody>
                    <a:bodyPr/>
                    <a:lstStyle/>
                    <a:p>
                      <a:pPr indent="0" lvl="0" marL="0" rtl="0" algn="l">
                        <a:lnSpc>
                          <a:spcPct val="115000"/>
                        </a:lnSpc>
                        <a:spcBef>
                          <a:spcPts val="0"/>
                        </a:spcBef>
                        <a:spcAft>
                          <a:spcPts val="0"/>
                        </a:spcAft>
                        <a:buNone/>
                      </a:pPr>
                      <a:r>
                        <a:rPr lang="en" sz="1200">
                          <a:latin typeface="Century Gothic"/>
                          <a:ea typeface="Century Gothic"/>
                          <a:cs typeface="Century Gothic"/>
                          <a:sym typeface="Century Gothic"/>
                        </a:rPr>
                        <a:t>11:30-12:30pm</a:t>
                      </a:r>
                      <a:endParaRPr sz="1200">
                        <a:latin typeface="Century Gothic"/>
                        <a:ea typeface="Century Gothic"/>
                        <a:cs typeface="Century Gothic"/>
                        <a:sym typeface="Century Gothic"/>
                      </a:endParaRPr>
                    </a:p>
                  </a:txBody>
                  <a:tcPr marT="0" marB="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latin typeface="Century Gothic"/>
                          <a:ea typeface="Century Gothic"/>
                          <a:cs typeface="Century Gothic"/>
                          <a:sym typeface="Century Gothic"/>
                        </a:rPr>
                        <a:t>Nap/Rest Time</a:t>
                      </a:r>
                      <a:endParaRPr>
                        <a:latin typeface="Century Gothic"/>
                        <a:ea typeface="Century Gothic"/>
                        <a:cs typeface="Century Gothic"/>
                        <a:sym typeface="Century Gothic"/>
                      </a:endParaRPr>
                    </a:p>
                  </a:txBody>
                  <a:tcPr marT="0" marB="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282375">
                <a:tc>
                  <a:txBody>
                    <a:bodyPr/>
                    <a:lstStyle/>
                    <a:p>
                      <a:pPr indent="0" lvl="0" marL="0" rtl="0" algn="l">
                        <a:lnSpc>
                          <a:spcPct val="115000"/>
                        </a:lnSpc>
                        <a:spcBef>
                          <a:spcPts val="0"/>
                        </a:spcBef>
                        <a:spcAft>
                          <a:spcPts val="0"/>
                        </a:spcAft>
                        <a:buNone/>
                      </a:pPr>
                      <a:r>
                        <a:rPr lang="en" sz="1200">
                          <a:latin typeface="Century Gothic"/>
                          <a:ea typeface="Century Gothic"/>
                          <a:cs typeface="Century Gothic"/>
                          <a:sym typeface="Century Gothic"/>
                        </a:rPr>
                        <a:t>12:30– 12:45pm</a:t>
                      </a:r>
                      <a:endParaRPr sz="1200">
                        <a:latin typeface="Century Gothic"/>
                        <a:ea typeface="Century Gothic"/>
                        <a:cs typeface="Century Gothic"/>
                        <a:sym typeface="Century Gothic"/>
                      </a:endParaRPr>
                    </a:p>
                  </a:txBody>
                  <a:tcPr marT="0" marB="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latin typeface="Century Gothic"/>
                          <a:ea typeface="Century Gothic"/>
                          <a:cs typeface="Century Gothic"/>
                          <a:sym typeface="Century Gothic"/>
                        </a:rPr>
                        <a:t>Snack</a:t>
                      </a:r>
                      <a:endParaRPr>
                        <a:latin typeface="Century Gothic"/>
                        <a:ea typeface="Century Gothic"/>
                        <a:cs typeface="Century Gothic"/>
                        <a:sym typeface="Century Gothic"/>
                      </a:endParaRPr>
                    </a:p>
                  </a:txBody>
                  <a:tcPr marT="0" marB="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282375">
                <a:tc>
                  <a:txBody>
                    <a:bodyPr/>
                    <a:lstStyle/>
                    <a:p>
                      <a:pPr indent="0" lvl="0" marL="0" rtl="0" algn="l">
                        <a:lnSpc>
                          <a:spcPct val="115000"/>
                        </a:lnSpc>
                        <a:spcBef>
                          <a:spcPts val="0"/>
                        </a:spcBef>
                        <a:spcAft>
                          <a:spcPts val="0"/>
                        </a:spcAft>
                        <a:buNone/>
                      </a:pPr>
                      <a:r>
                        <a:rPr lang="en" sz="1200">
                          <a:latin typeface="Century Gothic"/>
                          <a:ea typeface="Century Gothic"/>
                          <a:cs typeface="Century Gothic"/>
                          <a:sym typeface="Century Gothic"/>
                        </a:rPr>
                        <a:t>12:45– 12:50pm</a:t>
                      </a:r>
                      <a:endParaRPr sz="1200">
                        <a:latin typeface="Century Gothic"/>
                        <a:ea typeface="Century Gothic"/>
                        <a:cs typeface="Century Gothic"/>
                        <a:sym typeface="Century Gothic"/>
                      </a:endParaRPr>
                    </a:p>
                  </a:txBody>
                  <a:tcPr marT="0" marB="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latin typeface="Century Gothic"/>
                          <a:ea typeface="Century Gothic"/>
                          <a:cs typeface="Century Gothic"/>
                          <a:sym typeface="Century Gothic"/>
                        </a:rPr>
                        <a:t>SEL/Read-Aloud</a:t>
                      </a:r>
                      <a:endParaRPr>
                        <a:latin typeface="Century Gothic"/>
                        <a:ea typeface="Century Gothic"/>
                        <a:cs typeface="Century Gothic"/>
                        <a:sym typeface="Century Gothic"/>
                      </a:endParaRPr>
                    </a:p>
                  </a:txBody>
                  <a:tcPr marT="0" marB="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282375">
                <a:tc>
                  <a:txBody>
                    <a:bodyPr/>
                    <a:lstStyle/>
                    <a:p>
                      <a:pPr indent="0" lvl="0" marL="0" rtl="0" algn="l">
                        <a:lnSpc>
                          <a:spcPct val="115000"/>
                        </a:lnSpc>
                        <a:spcBef>
                          <a:spcPts val="0"/>
                        </a:spcBef>
                        <a:spcAft>
                          <a:spcPts val="0"/>
                        </a:spcAft>
                        <a:buNone/>
                      </a:pPr>
                      <a:r>
                        <a:rPr lang="en" sz="1200">
                          <a:latin typeface="Century Gothic"/>
                          <a:ea typeface="Century Gothic"/>
                          <a:cs typeface="Century Gothic"/>
                          <a:sym typeface="Century Gothic"/>
                        </a:rPr>
                        <a:t>12:50– 1:45pm</a:t>
                      </a:r>
                      <a:endParaRPr sz="1200">
                        <a:latin typeface="Century Gothic"/>
                        <a:ea typeface="Century Gothic"/>
                        <a:cs typeface="Century Gothic"/>
                        <a:sym typeface="Century Gothic"/>
                      </a:endParaRPr>
                    </a:p>
                  </a:txBody>
                  <a:tcPr marT="0" marB="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latin typeface="Century Gothic"/>
                          <a:ea typeface="Century Gothic"/>
                          <a:cs typeface="Century Gothic"/>
                          <a:sym typeface="Century Gothic"/>
                        </a:rPr>
                        <a:t>Centers</a:t>
                      </a:r>
                      <a:r>
                        <a:rPr lang="en" sz="600">
                          <a:latin typeface="Century Gothic"/>
                          <a:ea typeface="Century Gothic"/>
                          <a:cs typeface="Century Gothic"/>
                          <a:sym typeface="Century Gothic"/>
                        </a:rPr>
                        <a:t> </a:t>
                      </a:r>
                      <a:endParaRPr>
                        <a:latin typeface="Century Gothic"/>
                        <a:ea typeface="Century Gothic"/>
                        <a:cs typeface="Century Gothic"/>
                        <a:sym typeface="Century Gothic"/>
                      </a:endParaRPr>
                    </a:p>
                  </a:txBody>
                  <a:tcPr marT="0" marB="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481975">
                <a:tc>
                  <a:txBody>
                    <a:bodyPr/>
                    <a:lstStyle/>
                    <a:p>
                      <a:pPr indent="0" lvl="0" marL="0" rtl="0" algn="l">
                        <a:lnSpc>
                          <a:spcPct val="115000"/>
                        </a:lnSpc>
                        <a:spcBef>
                          <a:spcPts val="0"/>
                        </a:spcBef>
                        <a:spcAft>
                          <a:spcPts val="0"/>
                        </a:spcAft>
                        <a:buNone/>
                      </a:pPr>
                      <a:r>
                        <a:rPr lang="en" sz="1200">
                          <a:latin typeface="Century Gothic"/>
                          <a:ea typeface="Century Gothic"/>
                          <a:cs typeface="Century Gothic"/>
                          <a:sym typeface="Century Gothic"/>
                        </a:rPr>
                        <a:t>1:50 – 2:00pm</a:t>
                      </a:r>
                      <a:endParaRPr sz="1200">
                        <a:latin typeface="Century Gothic"/>
                        <a:ea typeface="Century Gothic"/>
                        <a:cs typeface="Century Gothic"/>
                        <a:sym typeface="Century Gothic"/>
                      </a:endParaRPr>
                    </a:p>
                  </a:txBody>
                  <a:tcPr marT="0" marB="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latin typeface="Century Gothic"/>
                          <a:ea typeface="Century Gothic"/>
                          <a:cs typeface="Century Gothic"/>
                          <a:sym typeface="Century Gothic"/>
                        </a:rPr>
                        <a:t>Developmental Whole Group &amp; Pack-Up</a:t>
                      </a:r>
                      <a:endParaRPr sz="100">
                        <a:latin typeface="Century Gothic"/>
                        <a:ea typeface="Century Gothic"/>
                        <a:cs typeface="Century Gothic"/>
                        <a:sym typeface="Century Gothic"/>
                      </a:endParaRPr>
                    </a:p>
                  </a:txBody>
                  <a:tcPr marT="0" marB="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379750">
                <a:tc>
                  <a:txBody>
                    <a:bodyPr/>
                    <a:lstStyle/>
                    <a:p>
                      <a:pPr indent="0" lvl="0" marL="0" rtl="0" algn="l">
                        <a:lnSpc>
                          <a:spcPct val="115000"/>
                        </a:lnSpc>
                        <a:spcBef>
                          <a:spcPts val="0"/>
                        </a:spcBef>
                        <a:spcAft>
                          <a:spcPts val="0"/>
                        </a:spcAft>
                        <a:buNone/>
                      </a:pPr>
                      <a:r>
                        <a:rPr lang="en" sz="1200">
                          <a:latin typeface="Century Gothic"/>
                          <a:ea typeface="Century Gothic"/>
                          <a:cs typeface="Century Gothic"/>
                          <a:sym typeface="Century Gothic"/>
                        </a:rPr>
                        <a:t>2:00-2:30pm</a:t>
                      </a:r>
                      <a:endParaRPr sz="1200">
                        <a:latin typeface="Century Gothic"/>
                        <a:ea typeface="Century Gothic"/>
                        <a:cs typeface="Century Gothic"/>
                        <a:sym typeface="Century Gothic"/>
                      </a:endParaRPr>
                    </a:p>
                  </a:txBody>
                  <a:tcPr marT="0" marB="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latin typeface="Century Gothic"/>
                          <a:ea typeface="Century Gothic"/>
                          <a:cs typeface="Century Gothic"/>
                          <a:sym typeface="Century Gothic"/>
                        </a:rPr>
                        <a:t>Recess</a:t>
                      </a:r>
                      <a:endParaRPr>
                        <a:latin typeface="Century Gothic"/>
                        <a:ea typeface="Century Gothic"/>
                        <a:cs typeface="Century Gothic"/>
                        <a:sym typeface="Century Gothic"/>
                      </a:endParaRPr>
                    </a:p>
                  </a:txBody>
                  <a:tcPr marT="0" marB="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248300">
                <a:tc>
                  <a:txBody>
                    <a:bodyPr/>
                    <a:lstStyle/>
                    <a:p>
                      <a:pPr indent="0" lvl="0" marL="0" rtl="0" algn="l">
                        <a:lnSpc>
                          <a:spcPct val="115000"/>
                        </a:lnSpc>
                        <a:spcBef>
                          <a:spcPts val="0"/>
                        </a:spcBef>
                        <a:spcAft>
                          <a:spcPts val="0"/>
                        </a:spcAft>
                        <a:buNone/>
                      </a:pPr>
                      <a:r>
                        <a:rPr lang="en" sz="1200">
                          <a:latin typeface="Century Gothic"/>
                          <a:ea typeface="Century Gothic"/>
                          <a:cs typeface="Century Gothic"/>
                          <a:sym typeface="Century Gothic"/>
                        </a:rPr>
                        <a:t>2:30-2:40pm</a:t>
                      </a:r>
                      <a:endParaRPr sz="1200">
                        <a:latin typeface="Century Gothic"/>
                        <a:ea typeface="Century Gothic"/>
                        <a:cs typeface="Century Gothic"/>
                        <a:sym typeface="Century Gothic"/>
                      </a:endParaRPr>
                    </a:p>
                  </a:txBody>
                  <a:tcPr marT="0" marB="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latin typeface="Century Gothic"/>
                          <a:ea typeface="Century Gothic"/>
                          <a:cs typeface="Century Gothic"/>
                          <a:sym typeface="Century Gothic"/>
                        </a:rPr>
                        <a:t>Dismissal</a:t>
                      </a:r>
                      <a:endParaRPr>
                        <a:latin typeface="Century Gothic"/>
                        <a:ea typeface="Century Gothic"/>
                        <a:cs typeface="Century Gothic"/>
                        <a:sym typeface="Century Gothic"/>
                      </a:endParaRPr>
                    </a:p>
                  </a:txBody>
                  <a:tcPr marT="0" marB="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g1234b2b4586_0_4"/>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Centers</a:t>
            </a:r>
            <a:endParaRPr/>
          </a:p>
        </p:txBody>
      </p:sp>
      <p:sp>
        <p:nvSpPr>
          <p:cNvPr id="93" name="Google Shape;93;g1234b2b4586_0_4"/>
          <p:cNvSpPr txBox="1"/>
          <p:nvPr>
            <p:ph idx="1" type="body"/>
          </p:nvPr>
        </p:nvSpPr>
        <p:spPr>
          <a:xfrm>
            <a:off x="150650" y="560525"/>
            <a:ext cx="8901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Comfortaa"/>
                <a:ea typeface="Comfortaa"/>
                <a:cs typeface="Comfortaa"/>
                <a:sym typeface="Comfortaa"/>
              </a:rPr>
              <a:t>Well-defined and labeled learning centers- print rich environment</a:t>
            </a:r>
            <a:endParaRPr sz="16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 sz="1600">
                <a:solidFill>
                  <a:schemeClr val="dk1"/>
                </a:solidFill>
                <a:latin typeface="Comfortaa"/>
                <a:ea typeface="Comfortaa"/>
                <a:cs typeface="Comfortaa"/>
                <a:sym typeface="Comfortaa"/>
              </a:rPr>
              <a:t>-Instructional materials and equipment intentionally arranged in learning centers</a:t>
            </a:r>
            <a:endParaRPr sz="1600">
              <a:solidFill>
                <a:schemeClr val="dk1"/>
              </a:solidFill>
              <a:latin typeface="Comfortaa"/>
              <a:ea typeface="Comfortaa"/>
              <a:cs typeface="Comfortaa"/>
              <a:sym typeface="Comfortaa"/>
            </a:endParaRPr>
          </a:p>
          <a:p>
            <a:pPr indent="0" lvl="0" marL="0" rtl="0" algn="l">
              <a:spcBef>
                <a:spcPts val="0"/>
              </a:spcBef>
              <a:spcAft>
                <a:spcPts val="0"/>
              </a:spcAft>
              <a:buNone/>
            </a:pPr>
            <a:r>
              <a:rPr lang="en" sz="1600">
                <a:solidFill>
                  <a:schemeClr val="dk1"/>
                </a:solidFill>
                <a:latin typeface="Comfortaa"/>
                <a:ea typeface="Comfortaa"/>
                <a:cs typeface="Comfortaa"/>
                <a:sym typeface="Comfortaa"/>
              </a:rPr>
              <a:t>All of this supports meaningful interactions: student - student, student – teachers</a:t>
            </a:r>
            <a:endParaRPr sz="16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omfortaa"/>
              <a:ea typeface="Comfortaa"/>
              <a:cs typeface="Comfortaa"/>
              <a:sym typeface="Comfortaa"/>
            </a:endParaRPr>
          </a:p>
          <a:p>
            <a:pPr indent="0" lvl="0" marL="0" rtl="0" algn="l">
              <a:spcBef>
                <a:spcPts val="0"/>
              </a:spcBef>
              <a:spcAft>
                <a:spcPts val="0"/>
              </a:spcAft>
              <a:buNone/>
            </a:pPr>
            <a:r>
              <a:rPr lang="en" sz="1600">
                <a:solidFill>
                  <a:schemeClr val="dk1"/>
                </a:solidFill>
                <a:latin typeface="Comfortaa"/>
                <a:ea typeface="Comfortaa"/>
                <a:cs typeface="Comfortaa"/>
                <a:sym typeface="Comfortaa"/>
              </a:rPr>
              <a:t>At least 2 hrs and 10 minutes of center time daily- Teachers work with students during this time for differentiated instruction within small groups or individually.</a:t>
            </a:r>
            <a:endParaRPr sz="16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 sz="1600">
                <a:solidFill>
                  <a:schemeClr val="dk1"/>
                </a:solidFill>
                <a:latin typeface="Comfortaa"/>
                <a:ea typeface="Comfortaa"/>
                <a:cs typeface="Comfortaa"/>
                <a:sym typeface="Comfortaa"/>
              </a:rPr>
              <a:t>Students are able to choose their centers and have free choice of </a:t>
            </a:r>
            <a:r>
              <a:rPr lang="en" sz="1600">
                <a:solidFill>
                  <a:schemeClr val="dk1"/>
                </a:solidFill>
                <a:latin typeface="Comfortaa"/>
                <a:ea typeface="Comfortaa"/>
                <a:cs typeface="Comfortaa"/>
                <a:sym typeface="Comfortaa"/>
              </a:rPr>
              <a:t>what</a:t>
            </a:r>
            <a:r>
              <a:rPr lang="en" sz="1600">
                <a:solidFill>
                  <a:schemeClr val="dk1"/>
                </a:solidFill>
                <a:latin typeface="Comfortaa"/>
                <a:ea typeface="Comfortaa"/>
                <a:cs typeface="Comfortaa"/>
                <a:sym typeface="Comfortaa"/>
              </a:rPr>
              <a:t> centers they go to.  Centers are modified depending on the theme to enhance learning and concept development.  </a:t>
            </a:r>
            <a:endParaRPr sz="16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g11ad4870c99_0_17"/>
          <p:cNvSpPr txBox="1"/>
          <p:nvPr>
            <p:ph type="title"/>
          </p:nvPr>
        </p:nvSpPr>
        <p:spPr>
          <a:xfrm>
            <a:off x="83100" y="64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Library and Puzzle Centers</a:t>
            </a:r>
            <a:endParaRPr/>
          </a:p>
        </p:txBody>
      </p:sp>
      <p:pic>
        <p:nvPicPr>
          <p:cNvPr id="99" name="Google Shape;99;g11ad4870c99_0_17"/>
          <p:cNvPicPr preferRelativeResize="0"/>
          <p:nvPr/>
        </p:nvPicPr>
        <p:blipFill>
          <a:blip r:embed="rId3">
            <a:alphaModFix/>
          </a:blip>
          <a:stretch>
            <a:fillRect/>
          </a:stretch>
        </p:blipFill>
        <p:spPr>
          <a:xfrm>
            <a:off x="5511425" y="169037"/>
            <a:ext cx="3986125" cy="2989601"/>
          </a:xfrm>
          <a:prstGeom prst="rect">
            <a:avLst/>
          </a:prstGeom>
          <a:noFill/>
          <a:ln>
            <a:noFill/>
          </a:ln>
        </p:spPr>
      </p:pic>
      <p:pic>
        <p:nvPicPr>
          <p:cNvPr id="100" name="Google Shape;100;g11ad4870c99_0_17"/>
          <p:cNvPicPr preferRelativeResize="0"/>
          <p:nvPr/>
        </p:nvPicPr>
        <p:blipFill>
          <a:blip r:embed="rId4">
            <a:alphaModFix/>
          </a:blip>
          <a:stretch>
            <a:fillRect/>
          </a:stretch>
        </p:blipFill>
        <p:spPr>
          <a:xfrm>
            <a:off x="168823" y="748425"/>
            <a:ext cx="2891425" cy="3820450"/>
          </a:xfrm>
          <a:prstGeom prst="rect">
            <a:avLst/>
          </a:prstGeom>
          <a:noFill/>
          <a:ln>
            <a:noFill/>
          </a:ln>
        </p:spPr>
      </p:pic>
      <p:pic>
        <p:nvPicPr>
          <p:cNvPr id="101" name="Google Shape;101;g11ad4870c99_0_17"/>
          <p:cNvPicPr preferRelativeResize="0"/>
          <p:nvPr/>
        </p:nvPicPr>
        <p:blipFill rotWithShape="1">
          <a:blip r:embed="rId5">
            <a:alphaModFix/>
          </a:blip>
          <a:srcRect b="27252" l="0" r="0" t="22879"/>
          <a:stretch/>
        </p:blipFill>
        <p:spPr>
          <a:xfrm>
            <a:off x="1423875" y="2843350"/>
            <a:ext cx="3459525" cy="2300150"/>
          </a:xfrm>
          <a:prstGeom prst="rect">
            <a:avLst/>
          </a:prstGeom>
          <a:noFill/>
          <a:ln>
            <a:noFill/>
          </a:ln>
        </p:spPr>
      </p:pic>
      <p:pic>
        <p:nvPicPr>
          <p:cNvPr id="102" name="Google Shape;102;g11ad4870c99_0_17"/>
          <p:cNvPicPr preferRelativeResize="0"/>
          <p:nvPr/>
        </p:nvPicPr>
        <p:blipFill>
          <a:blip r:embed="rId6">
            <a:alphaModFix/>
          </a:blip>
          <a:stretch>
            <a:fillRect/>
          </a:stretch>
        </p:blipFill>
        <p:spPr>
          <a:xfrm>
            <a:off x="3227050" y="636728"/>
            <a:ext cx="3173873" cy="23804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g11ad4870c99_0_22"/>
          <p:cNvPicPr preferRelativeResize="0"/>
          <p:nvPr/>
        </p:nvPicPr>
        <p:blipFill>
          <a:blip r:embed="rId3">
            <a:alphaModFix/>
          </a:blip>
          <a:stretch>
            <a:fillRect/>
          </a:stretch>
        </p:blipFill>
        <p:spPr>
          <a:xfrm>
            <a:off x="1815125" y="608400"/>
            <a:ext cx="3429033" cy="2571775"/>
          </a:xfrm>
          <a:prstGeom prst="rect">
            <a:avLst/>
          </a:prstGeom>
          <a:noFill/>
          <a:ln>
            <a:noFill/>
          </a:ln>
        </p:spPr>
      </p:pic>
      <p:sp>
        <p:nvSpPr>
          <p:cNvPr id="108" name="Google Shape;108;g11ad4870c99_0_22"/>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Sensory Bin and Playdough Centers</a:t>
            </a:r>
            <a:endParaRPr/>
          </a:p>
        </p:txBody>
      </p:sp>
      <p:pic>
        <p:nvPicPr>
          <p:cNvPr id="109" name="Google Shape;109;g11ad4870c99_0_22"/>
          <p:cNvPicPr preferRelativeResize="0"/>
          <p:nvPr/>
        </p:nvPicPr>
        <p:blipFill>
          <a:blip r:embed="rId4">
            <a:alphaModFix/>
          </a:blip>
          <a:stretch>
            <a:fillRect/>
          </a:stretch>
        </p:blipFill>
        <p:spPr>
          <a:xfrm>
            <a:off x="131226" y="1727100"/>
            <a:ext cx="2562305" cy="3416402"/>
          </a:xfrm>
          <a:prstGeom prst="rect">
            <a:avLst/>
          </a:prstGeom>
          <a:noFill/>
          <a:ln>
            <a:noFill/>
          </a:ln>
        </p:spPr>
      </p:pic>
      <p:pic>
        <p:nvPicPr>
          <p:cNvPr id="110" name="Google Shape;110;g11ad4870c99_0_22"/>
          <p:cNvPicPr preferRelativeResize="0"/>
          <p:nvPr/>
        </p:nvPicPr>
        <p:blipFill>
          <a:blip r:embed="rId5">
            <a:alphaModFix/>
          </a:blip>
          <a:stretch>
            <a:fillRect/>
          </a:stretch>
        </p:blipFill>
        <p:spPr>
          <a:xfrm>
            <a:off x="6723902" y="-2"/>
            <a:ext cx="2420099" cy="3226798"/>
          </a:xfrm>
          <a:prstGeom prst="rect">
            <a:avLst/>
          </a:prstGeom>
          <a:noFill/>
          <a:ln>
            <a:noFill/>
          </a:ln>
        </p:spPr>
      </p:pic>
      <p:pic>
        <p:nvPicPr>
          <p:cNvPr id="111" name="Google Shape;111;g11ad4870c99_0_22"/>
          <p:cNvPicPr preferRelativeResize="0"/>
          <p:nvPr/>
        </p:nvPicPr>
        <p:blipFill>
          <a:blip r:embed="rId6">
            <a:alphaModFix/>
          </a:blip>
          <a:stretch>
            <a:fillRect/>
          </a:stretch>
        </p:blipFill>
        <p:spPr>
          <a:xfrm>
            <a:off x="2970419" y="2499934"/>
            <a:ext cx="1928824" cy="2571766"/>
          </a:xfrm>
          <a:prstGeom prst="rect">
            <a:avLst/>
          </a:prstGeom>
          <a:noFill/>
          <a:ln>
            <a:noFill/>
          </a:ln>
        </p:spPr>
      </p:pic>
      <p:pic>
        <p:nvPicPr>
          <p:cNvPr id="112" name="Google Shape;112;g11ad4870c99_0_22"/>
          <p:cNvPicPr preferRelativeResize="0"/>
          <p:nvPr/>
        </p:nvPicPr>
        <p:blipFill>
          <a:blip r:embed="rId7">
            <a:alphaModFix/>
          </a:blip>
          <a:stretch>
            <a:fillRect/>
          </a:stretch>
        </p:blipFill>
        <p:spPr>
          <a:xfrm>
            <a:off x="4913700" y="2828031"/>
            <a:ext cx="3087299" cy="2315470"/>
          </a:xfrm>
          <a:prstGeom prst="rect">
            <a:avLst/>
          </a:prstGeom>
          <a:noFill/>
          <a:ln>
            <a:noFill/>
          </a:ln>
        </p:spPr>
      </p:pic>
      <p:pic>
        <p:nvPicPr>
          <p:cNvPr id="113" name="Google Shape;113;g11ad4870c99_0_22"/>
          <p:cNvPicPr preferRelativeResize="0"/>
          <p:nvPr/>
        </p:nvPicPr>
        <p:blipFill>
          <a:blip r:embed="rId8">
            <a:alphaModFix/>
          </a:blip>
          <a:stretch>
            <a:fillRect/>
          </a:stretch>
        </p:blipFill>
        <p:spPr>
          <a:xfrm>
            <a:off x="4571994" y="560525"/>
            <a:ext cx="2000625" cy="26675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